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9" r:id="rId11"/>
    <p:sldId id="266" r:id="rId12"/>
    <p:sldId id="271" r:id="rId13"/>
    <p:sldId id="268" r:id="rId14"/>
    <p:sldId id="270"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4660"/>
  </p:normalViewPr>
  <p:slideViewPr>
    <p:cSldViewPr>
      <p:cViewPr varScale="1">
        <p:scale>
          <a:sx n="88" d="100"/>
          <a:sy n="88" d="100"/>
        </p:scale>
        <p:origin x="-106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0768FF16-EF5B-49DF-8484-38C6AA252C57}" type="datetimeFigureOut">
              <a:rPr lang="en-US" smtClean="0"/>
              <a:pPr/>
              <a:t>11/2/2011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CFE4DD1F-7737-4FFD-AA87-70656F6AD7D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768FF16-EF5B-49DF-8484-38C6AA252C57}" type="datetimeFigureOut">
              <a:rPr lang="en-US" smtClean="0"/>
              <a:pPr/>
              <a:t>11/2/2011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FE4DD1F-7737-4FFD-AA87-70656F6AD7DA}"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768FF16-EF5B-49DF-8484-38C6AA252C57}" type="datetimeFigureOut">
              <a:rPr lang="en-US" smtClean="0"/>
              <a:pPr/>
              <a:t>11/2/2011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FE4DD1F-7737-4FFD-AA87-70656F6AD7DA}"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0768FF16-EF5B-49DF-8484-38C6AA252C57}" type="datetimeFigureOut">
              <a:rPr lang="en-US" smtClean="0"/>
              <a:pPr/>
              <a:t>11/2/2011</a:t>
            </a:fld>
            <a:endParaRPr lang="en-US"/>
          </a:p>
        </p:txBody>
      </p:sp>
      <p:sp>
        <p:nvSpPr>
          <p:cNvPr id="10" name="Slide Number Placeholder 9"/>
          <p:cNvSpPr>
            <a:spLocks noGrp="1"/>
          </p:cNvSpPr>
          <p:nvPr>
            <p:ph type="sldNum" sz="quarter" idx="16"/>
          </p:nvPr>
        </p:nvSpPr>
        <p:spPr/>
        <p:txBody>
          <a:bodyPr rtlCol="0"/>
          <a:lstStyle/>
          <a:p>
            <a:fld id="{CFE4DD1F-7737-4FFD-AA87-70656F6AD7DA}"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768FF16-EF5B-49DF-8484-38C6AA252C57}" type="datetimeFigureOut">
              <a:rPr lang="en-US" smtClean="0"/>
              <a:pPr/>
              <a:t>11/2/2011</a:t>
            </a:fld>
            <a:endParaRPr lang="en-US"/>
          </a:p>
        </p:txBody>
      </p:sp>
      <p:sp>
        <p:nvSpPr>
          <p:cNvPr id="12" name="Slide Number Placeholder 11"/>
          <p:cNvSpPr>
            <a:spLocks noGrp="1"/>
          </p:cNvSpPr>
          <p:nvPr>
            <p:ph type="sldNum" sz="quarter" idx="16"/>
          </p:nvPr>
        </p:nvSpPr>
        <p:spPr/>
        <p:txBody>
          <a:bodyPr rtlCol="0"/>
          <a:lstStyle/>
          <a:p>
            <a:fld id="{CFE4DD1F-7737-4FFD-AA87-70656F6AD7DA}"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768FF16-EF5B-49DF-8484-38C6AA252C57}" type="datetimeFigureOut">
              <a:rPr lang="en-US" smtClean="0"/>
              <a:pPr/>
              <a:t>11/2/2011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CFE4DD1F-7737-4FFD-AA87-70656F6AD7D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68FF16-EF5B-49DF-8484-38C6AA252C57}" type="datetimeFigureOut">
              <a:rPr lang="en-US" smtClean="0"/>
              <a:pPr/>
              <a:t>11/2/2011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CFE4DD1F-7737-4FFD-AA87-70656F6AD7D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768FF16-EF5B-49DF-8484-38C6AA252C57}" type="datetimeFigureOut">
              <a:rPr lang="en-US" smtClean="0"/>
              <a:pPr/>
              <a:t>11/2/2011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CFE4DD1F-7737-4FFD-AA87-70656F6AD7DA}"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0768FF16-EF5B-49DF-8484-38C6AA252C57}" type="datetimeFigureOut">
              <a:rPr lang="en-US" smtClean="0"/>
              <a:pPr/>
              <a:t>11/2/2011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CFE4DD1F-7737-4FFD-AA87-70656F6AD7DA}"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768FF16-EF5B-49DF-8484-38C6AA252C57}" type="datetimeFigureOut">
              <a:rPr lang="en-US" smtClean="0"/>
              <a:pPr/>
              <a:t>11/2/2011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DD1F-7737-4FFD-AA87-70656F6AD7D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0768FF16-EF5B-49DF-8484-38C6AA252C57}" type="datetimeFigureOut">
              <a:rPr lang="en-US" smtClean="0"/>
              <a:pPr/>
              <a:t>11/2/2011</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CFE4DD1F-7737-4FFD-AA87-70656F6AD7D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0768FF16-EF5B-49DF-8484-38C6AA252C57}" type="datetimeFigureOut">
              <a:rPr lang="en-US" smtClean="0"/>
              <a:pPr/>
              <a:t>11/2/2011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FE4DD1F-7737-4FFD-AA87-70656F6AD7D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upload.wikimedia.org/wikipedia/commons/3/3c/Plasmodium.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upload.wikimedia.org/wikipedia/commons/1/1a/HIV-budding-Color.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upload.wikimedia.org/wikipedia/commons/c/cb/Mycobacterium_tuberculosis.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en.wikipedia.org/wiki/File:EM_of_influenza_virus.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en.wikipedia.org/wiki/File:MRSA7820.jp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Biotechnology Companies and Infectious Disease</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Devon Sherwood, Michael Deganich, Tyler Fulton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Malaria </a:t>
            </a:r>
            <a:endParaRPr lang="en-US" dirty="0"/>
          </a:p>
        </p:txBody>
      </p:sp>
      <p:sp>
        <p:nvSpPr>
          <p:cNvPr id="3" name="Content Placeholder 2"/>
          <p:cNvSpPr>
            <a:spLocks noGrp="1"/>
          </p:cNvSpPr>
          <p:nvPr>
            <p:ph sz="quarter" idx="1"/>
          </p:nvPr>
        </p:nvSpPr>
        <p:spPr/>
        <p:txBody>
          <a:bodyPr>
            <a:normAutofit/>
          </a:bodyPr>
          <a:lstStyle/>
          <a:p>
            <a:r>
              <a:rPr lang="en-US" sz="2800" dirty="0" smtClean="0"/>
              <a:t>Pharmaceutical company giant, GlaxoSmithKline (GSK), has decided to openly share its research with others globally.</a:t>
            </a:r>
          </a:p>
          <a:p>
            <a:r>
              <a:rPr lang="en-US" sz="2800" dirty="0" smtClean="0"/>
              <a:t>Open innovation strategy set forth by GSK will help make better and cheaper medicines for poorer areas.</a:t>
            </a:r>
          </a:p>
          <a:p>
            <a:endParaRPr lang="en-US" sz="2800" dirty="0"/>
          </a:p>
        </p:txBody>
      </p:sp>
      <p:pic>
        <p:nvPicPr>
          <p:cNvPr id="15362" name="Picture 2" descr="File:Plasmodium.jpg">
            <a:hlinkClick r:id="rId2"/>
          </p:cNvPr>
          <p:cNvPicPr>
            <a:picLocks noChangeAspect="1" noChangeArrowheads="1"/>
          </p:cNvPicPr>
          <p:nvPr/>
        </p:nvPicPr>
        <p:blipFill>
          <a:blip r:embed="rId3" cstate="print"/>
          <a:srcRect/>
          <a:stretch>
            <a:fillRect/>
          </a:stretch>
        </p:blipFill>
        <p:spPr bwMode="auto">
          <a:xfrm>
            <a:off x="6512442" y="4029075"/>
            <a:ext cx="2631558" cy="282892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GSK is the first company ever to openly disclose the structures and compositions of many compounds.</a:t>
            </a:r>
          </a:p>
          <a:p>
            <a:r>
              <a:rPr lang="en-US" dirty="0" smtClean="0"/>
              <a:t>GSK also sponsors the </a:t>
            </a:r>
            <a:r>
              <a:rPr lang="en-US" i="1" dirty="0" smtClean="0"/>
              <a:t>African Malaria Partnership</a:t>
            </a:r>
            <a:r>
              <a:rPr lang="en-US" dirty="0" smtClean="0"/>
              <a:t> and awards companies joining the partnership with 2.5 million dollars</a:t>
            </a:r>
            <a:r>
              <a:rPr lang="en-US" dirty="0" smtClean="0"/>
              <a:t>.</a:t>
            </a:r>
            <a:r>
              <a:rPr lang="en-US" sz="3200" dirty="0" smtClean="0"/>
              <a:t> </a:t>
            </a:r>
            <a:endParaRPr lang="en-US" sz="3200" dirty="0" smtClean="0"/>
          </a:p>
          <a:p>
            <a:r>
              <a:rPr lang="en-US" sz="3200" dirty="0" smtClean="0"/>
              <a:t>Some </a:t>
            </a:r>
            <a:r>
              <a:rPr lang="en-US" sz="3200" dirty="0" smtClean="0"/>
              <a:t>infectious diseases are very unique in how they are resistant to antibiotics, for example Malaria can be more resistant to certain treatment if it is contracted in one part of the world as opposed to another.  Factors such as pregnancy, age, and general health also play into the effectiveness of malaria treating drugs.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Most companies seek to make a vaccine for Malaria from recombinant proteins obtained from infected mosquitoes. </a:t>
            </a:r>
          </a:p>
          <a:p>
            <a:r>
              <a:rPr lang="en-US" dirty="0" err="1" smtClean="0"/>
              <a:t>Sanaria</a:t>
            </a:r>
            <a:r>
              <a:rPr lang="en-US" dirty="0" smtClean="0"/>
              <a:t>, under a National Institute of Allergy and Infectious Disease, NIAID, grant, is attempting to make a vaccine from a weakened form of the entire virus.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AIDS</a:t>
            </a:r>
            <a:endParaRPr lang="en-US" dirty="0"/>
          </a:p>
        </p:txBody>
      </p:sp>
      <p:sp>
        <p:nvSpPr>
          <p:cNvPr id="3" name="Content Placeholder 2"/>
          <p:cNvSpPr>
            <a:spLocks noGrp="1"/>
          </p:cNvSpPr>
          <p:nvPr>
            <p:ph sz="quarter" idx="1"/>
          </p:nvPr>
        </p:nvSpPr>
        <p:spPr/>
        <p:txBody>
          <a:bodyPr/>
          <a:lstStyle/>
          <a:p>
            <a:r>
              <a:rPr lang="en-US" dirty="0" smtClean="0"/>
              <a:t>Many biotech companies stepped back on work with AIDS. Many pressure groups have arisen and halted clinical trials of medications companies say can prevent HIV and fight the initial HIV infection.</a:t>
            </a:r>
            <a:endParaRPr lang="en-US" dirty="0"/>
          </a:p>
        </p:txBody>
      </p:sp>
      <p:pic>
        <p:nvPicPr>
          <p:cNvPr id="31748" name="Picture 4" descr="File:HIV-budding-Color.jpg">
            <a:hlinkClick r:id="rId2"/>
          </p:cNvPr>
          <p:cNvPicPr>
            <a:picLocks noChangeAspect="1" noChangeArrowheads="1"/>
          </p:cNvPicPr>
          <p:nvPr/>
        </p:nvPicPr>
        <p:blipFill>
          <a:blip r:embed="rId3" cstate="print"/>
          <a:srcRect/>
          <a:stretch>
            <a:fillRect/>
          </a:stretch>
        </p:blipFill>
        <p:spPr bwMode="auto">
          <a:xfrm>
            <a:off x="4495800" y="3772757"/>
            <a:ext cx="4648200" cy="308524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2800" dirty="0" smtClean="0"/>
              <a:t>"Biotech companies have spent all these years—and capital—getting this very complex science right to treat diseases in complex markets only to discover that their best efforts might not be good enough…“ –Steven </a:t>
            </a:r>
            <a:r>
              <a:rPr lang="en-US" sz="2800" dirty="0" err="1" smtClean="0"/>
              <a:t>Burril</a:t>
            </a:r>
            <a:r>
              <a:rPr lang="en-US" sz="2800" dirty="0" smtClean="0"/>
              <a:t>, CEO of </a:t>
            </a:r>
            <a:r>
              <a:rPr lang="en-US" sz="2800" dirty="0" err="1" smtClean="0"/>
              <a:t>Burril</a:t>
            </a:r>
            <a:r>
              <a:rPr lang="en-US" sz="2800" dirty="0" smtClean="0"/>
              <a:t> &amp; Co. investment firm in San Francisco.</a:t>
            </a:r>
            <a:endParaRPr lang="en-US" sz="2800" dirty="0"/>
          </a:p>
        </p:txBody>
      </p:sp>
      <p:pic>
        <p:nvPicPr>
          <p:cNvPr id="4" name="Picture 2" descr="Growing pains in AIDS drug development"/>
          <p:cNvPicPr>
            <a:picLocks noChangeAspect="1" noChangeArrowheads="1"/>
          </p:cNvPicPr>
          <p:nvPr/>
        </p:nvPicPr>
        <p:blipFill>
          <a:blip r:embed="rId2" cstate="print"/>
          <a:srcRect/>
          <a:stretch>
            <a:fillRect/>
          </a:stretch>
        </p:blipFill>
        <p:spPr bwMode="auto">
          <a:xfrm>
            <a:off x="5594960" y="4267200"/>
            <a:ext cx="3549040" cy="2590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70000" lnSpcReduction="20000"/>
          </a:bodyPr>
          <a:lstStyle/>
          <a:p>
            <a:r>
              <a:rPr lang="en-US" sz="3100" dirty="0" smtClean="0"/>
              <a:t>Many biotechnology companies in California have taken up the challenge, but so far are only able to transform the disease from a death sentence into a chronic problem.</a:t>
            </a:r>
          </a:p>
          <a:p>
            <a:r>
              <a:rPr lang="en-US" sz="3100" dirty="0" smtClean="0"/>
              <a:t>As time progresses, medications for HIV/AIDS become less and less effective as patients become more resistant to it.</a:t>
            </a:r>
          </a:p>
          <a:p>
            <a:r>
              <a:rPr lang="en-US" sz="3100" dirty="0" smtClean="0"/>
              <a:t>Currently there are 19 treatments available with 20 more in development</a:t>
            </a:r>
            <a:r>
              <a:rPr lang="en-US" sz="3100" dirty="0" smtClean="0"/>
              <a:t>. </a:t>
            </a:r>
            <a:endParaRPr lang="en-US" sz="3100" dirty="0" smtClean="0"/>
          </a:p>
          <a:p>
            <a:r>
              <a:rPr lang="en-US" sz="3100" dirty="0" smtClean="0"/>
              <a:t>Recent </a:t>
            </a:r>
            <a:r>
              <a:rPr lang="en-US" sz="3100" dirty="0" smtClean="0"/>
              <a:t>incentives toward the control of AIDS/HIV can be seen taking place in South Africa where teenage girls may possibly be rewarded with cash for good grades and by staying HIV-free.  Since financial pressures might push young people to HIV-risky behavior cash incentives can help them in a number of ways.</a:t>
            </a:r>
          </a:p>
          <a:p>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Tuberculosis</a:t>
            </a:r>
            <a:endParaRPr lang="en-US" dirty="0"/>
          </a:p>
        </p:txBody>
      </p:sp>
      <p:sp>
        <p:nvSpPr>
          <p:cNvPr id="3" name="Content Placeholder 2"/>
          <p:cNvSpPr>
            <a:spLocks noGrp="1"/>
          </p:cNvSpPr>
          <p:nvPr>
            <p:ph sz="quarter" idx="1"/>
          </p:nvPr>
        </p:nvSpPr>
        <p:spPr/>
        <p:txBody>
          <a:bodyPr/>
          <a:lstStyle/>
          <a:p>
            <a:r>
              <a:rPr lang="en-US" dirty="0" smtClean="0"/>
              <a:t>Tuberculosis, commonly referred to as TB, knows no borders and has attracted the attention of NIAID. </a:t>
            </a:r>
          </a:p>
          <a:p>
            <a:r>
              <a:rPr lang="en-US" dirty="0" smtClean="0"/>
              <a:t>As a result of this, NIAID has established a global agenda to rid the world of TB. </a:t>
            </a:r>
            <a:endParaRPr lang="en-US" dirty="0"/>
          </a:p>
        </p:txBody>
      </p:sp>
      <p:pic>
        <p:nvPicPr>
          <p:cNvPr id="32770" name="Picture 2" descr="File:Mycobacterium tuberculosis.jpg">
            <a:hlinkClick r:id="rId2"/>
          </p:cNvPr>
          <p:cNvPicPr>
            <a:picLocks noChangeAspect="1" noChangeArrowheads="1"/>
          </p:cNvPicPr>
          <p:nvPr/>
        </p:nvPicPr>
        <p:blipFill>
          <a:blip r:embed="rId3" cstate="print"/>
          <a:srcRect/>
          <a:stretch>
            <a:fillRect/>
          </a:stretch>
        </p:blipFill>
        <p:spPr bwMode="auto">
          <a:xfrm>
            <a:off x="6771737" y="4572000"/>
            <a:ext cx="2372263" cy="2286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Reemergence of TB and its extreme resistance to drugs has NIAID on the offensive.</a:t>
            </a:r>
          </a:p>
          <a:p>
            <a:r>
              <a:rPr lang="en-US" dirty="0" smtClean="0"/>
              <a:t>Productive partnerships have been formed with private sector companies, government agencies, and Independent researchers.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RTI international has taken an initiative to bring a global cooperation of research labs, foundations, biotech companies, and international organizations.</a:t>
            </a:r>
          </a:p>
          <a:p>
            <a:r>
              <a:rPr lang="en-US" dirty="0" smtClean="0"/>
              <a:t>Comparisons of specifications for current compounds on and off the market are being used to further the movement.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Influenza</a:t>
            </a:r>
            <a:endParaRPr lang="en-US" dirty="0"/>
          </a:p>
        </p:txBody>
      </p:sp>
      <p:sp>
        <p:nvSpPr>
          <p:cNvPr id="3" name="Content Placeholder 2"/>
          <p:cNvSpPr>
            <a:spLocks noGrp="1"/>
          </p:cNvSpPr>
          <p:nvPr>
            <p:ph sz="quarter" idx="1"/>
          </p:nvPr>
        </p:nvSpPr>
        <p:spPr/>
        <p:txBody>
          <a:bodyPr>
            <a:normAutofit/>
          </a:bodyPr>
          <a:lstStyle/>
          <a:p>
            <a:r>
              <a:rPr lang="en-US" dirty="0" smtClean="0"/>
              <a:t>As of June 30</a:t>
            </a:r>
            <a:r>
              <a:rPr lang="en-US" baseline="30000" dirty="0" smtClean="0"/>
              <a:t>th</a:t>
            </a:r>
            <a:r>
              <a:rPr lang="en-US" dirty="0" smtClean="0"/>
              <a:t>, 2011, the Influenza vaccination created by </a:t>
            </a:r>
            <a:r>
              <a:rPr lang="en-US" dirty="0" err="1" smtClean="0"/>
              <a:t>Medicago</a:t>
            </a:r>
            <a:r>
              <a:rPr lang="en-US" dirty="0" smtClean="0"/>
              <a:t> is behaving as hoped and looks promising come flu season. The flu should be well under control with low mortality rates</a:t>
            </a:r>
            <a:r>
              <a:rPr lang="en-US" dirty="0" smtClean="0"/>
              <a:t>.</a:t>
            </a:r>
          </a:p>
          <a:p>
            <a:endParaRPr lang="en-US" dirty="0"/>
          </a:p>
        </p:txBody>
      </p:sp>
      <p:pic>
        <p:nvPicPr>
          <p:cNvPr id="36866" name="Picture 2" descr="http://upload.wikimedia.org/wikipedia/commons/thumb/a/a4/EM_of_influenza_virus.jpg/226px-EM_of_influenza_virus.jpg">
            <a:hlinkClick r:id="rId2"/>
          </p:cNvPr>
          <p:cNvPicPr>
            <a:picLocks noChangeAspect="1" noChangeArrowheads="1"/>
          </p:cNvPicPr>
          <p:nvPr/>
        </p:nvPicPr>
        <p:blipFill>
          <a:blip r:embed="rId3" cstate="print"/>
          <a:srcRect/>
          <a:stretch>
            <a:fillRect/>
          </a:stretch>
        </p:blipFill>
        <p:spPr bwMode="auto">
          <a:xfrm>
            <a:off x="6019800" y="3540265"/>
            <a:ext cx="3124200" cy="331773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r>
              <a:rPr lang="en-US" sz="3200" dirty="0" smtClean="0"/>
              <a:t>Strains of Influenza also have qualities like malaria however new strains appear every single year and thus new drugs have to be taken to combat the new strains.  The “flu” as it is commonly called can last 7-10 days, and can possibly be prevented with a vaccine.  Here are some CDC recommendations in dealing with influenza: </a:t>
            </a:r>
            <a:r>
              <a:rPr lang="en-US" sz="3200" b="1" dirty="0" smtClean="0"/>
              <a:t>http://www.cdc.gov/flu/about/qa/antiviral.htm</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MRSA</a:t>
            </a:r>
            <a:endParaRPr lang="en-US" dirty="0"/>
          </a:p>
        </p:txBody>
      </p:sp>
      <p:sp>
        <p:nvSpPr>
          <p:cNvPr id="3" name="Content Placeholder 2"/>
          <p:cNvSpPr>
            <a:spLocks noGrp="1"/>
          </p:cNvSpPr>
          <p:nvPr>
            <p:ph sz="quarter" idx="1"/>
          </p:nvPr>
        </p:nvSpPr>
        <p:spPr/>
        <p:txBody>
          <a:bodyPr/>
          <a:lstStyle/>
          <a:p>
            <a:r>
              <a:rPr lang="en-US" dirty="0" err="1" smtClean="0"/>
              <a:t>Novbay</a:t>
            </a:r>
            <a:r>
              <a:rPr lang="en-US" dirty="0" smtClean="0"/>
              <a:t>, an American biotechnology company, partnered up with </a:t>
            </a:r>
            <a:r>
              <a:rPr lang="en-US" dirty="0" err="1" smtClean="0"/>
              <a:t>Galderma</a:t>
            </a:r>
            <a:r>
              <a:rPr lang="en-US" dirty="0" smtClean="0"/>
              <a:t>, S.A. of Sweden for a dermatological fight against MRSA. </a:t>
            </a:r>
          </a:p>
          <a:p>
            <a:r>
              <a:rPr lang="en-US" dirty="0" smtClean="0"/>
              <a:t>In clinical trials 92% to 95% of patients were helped by the developing </a:t>
            </a:r>
            <a:r>
              <a:rPr lang="en-US" dirty="0" err="1" smtClean="0"/>
              <a:t>Aganocide</a:t>
            </a:r>
            <a:r>
              <a:rPr lang="en-US" dirty="0" smtClean="0"/>
              <a:t> technology with NVC-422  which mimics the body’s natural response to an infection and fights the MRSA virus.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The companies also hope to manufacture a bacteria capable of consuming and degrading the MRSA virus “from the inside out”.</a:t>
            </a:r>
          </a:p>
          <a:p>
            <a:r>
              <a:rPr lang="en-US" dirty="0" smtClean="0"/>
              <a:t>They believe their treatments for MRSA can be far more effective than any antibiotics.</a:t>
            </a:r>
            <a:endParaRPr lang="en-US" dirty="0"/>
          </a:p>
        </p:txBody>
      </p:sp>
      <p:pic>
        <p:nvPicPr>
          <p:cNvPr id="39938" name="Picture 2" descr="http://upload.wikimedia.org/wikipedia/commons/thumb/7/7b/MRSA7820.jpg/250px-MRSA7820.jpg">
            <a:hlinkClick r:id="rId2"/>
          </p:cNvPr>
          <p:cNvPicPr>
            <a:picLocks noChangeAspect="1" noChangeArrowheads="1"/>
          </p:cNvPicPr>
          <p:nvPr/>
        </p:nvPicPr>
        <p:blipFill>
          <a:blip r:embed="rId3" cstate="print"/>
          <a:srcRect/>
          <a:stretch>
            <a:fillRect/>
          </a:stretch>
        </p:blipFill>
        <p:spPr bwMode="auto">
          <a:xfrm>
            <a:off x="3124200" y="4267200"/>
            <a:ext cx="3295650" cy="224104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Incentives For the Development of Treatments and Drugs to Combat the Spread of Infectious Diseases</a:t>
            </a:r>
            <a:endParaRPr lang="en-US" sz="2800" dirty="0"/>
          </a:p>
        </p:txBody>
      </p:sp>
      <p:sp>
        <p:nvSpPr>
          <p:cNvPr id="3" name="Content Placeholder 2"/>
          <p:cNvSpPr>
            <a:spLocks noGrp="1"/>
          </p:cNvSpPr>
          <p:nvPr>
            <p:ph idx="1"/>
          </p:nvPr>
        </p:nvSpPr>
        <p:spPr/>
        <p:txBody>
          <a:bodyPr>
            <a:normAutofit lnSpcReduction="10000"/>
          </a:bodyPr>
          <a:lstStyle/>
          <a:p>
            <a:r>
              <a:rPr lang="en-US" dirty="0" smtClean="0"/>
              <a:t>Pediatric Treatments</a:t>
            </a:r>
          </a:p>
          <a:p>
            <a:pPr lvl="1"/>
            <a:r>
              <a:rPr lang="en-US" dirty="0" smtClean="0"/>
              <a:t> </a:t>
            </a:r>
            <a:r>
              <a:rPr lang="en-US" dirty="0" smtClean="0"/>
              <a:t>  Children make up 40% of the World’s population, but little research is actually done towards childhood infectious diseases.</a:t>
            </a:r>
          </a:p>
          <a:p>
            <a:pPr lvl="1"/>
            <a:r>
              <a:rPr lang="en-US" dirty="0" smtClean="0"/>
              <a:t>Research that has been done shows that treatments successful in adult subject may not have the same effect in children.</a:t>
            </a:r>
          </a:p>
          <a:p>
            <a:pPr lvl="1"/>
            <a:r>
              <a:rPr lang="en-US" dirty="0" smtClean="0"/>
              <a:t>The </a:t>
            </a:r>
            <a:r>
              <a:rPr lang="en-US" i="1" dirty="0" smtClean="0"/>
              <a:t>Creating Hope Act </a:t>
            </a:r>
            <a:r>
              <a:rPr lang="en-US" dirty="0" smtClean="0"/>
              <a:t>aims to provide incentives to companies to research the pediatric subdivision of infectious diseases by offering priority review vouchers.</a:t>
            </a:r>
            <a:endParaRPr lang="en-US" dirty="0" smtClean="0"/>
          </a:p>
          <a:p>
            <a:pPr lvl="1">
              <a:buNone/>
            </a:pPr>
            <a:endParaRPr lang="en-US" sz="18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sz="2400" dirty="0" smtClean="0"/>
              <a:t>Incentives for the development of treatments for diseases such as the creating hope act aim to give companies quick review and possible approval for the treatments they develop by the FDA.  The European Union is also set to adopt a priority review voucher process , but with possible additional financial rewards for companies.</a:t>
            </a:r>
          </a:p>
          <a:p>
            <a:r>
              <a:rPr lang="en-US" sz="2400" dirty="0" smtClean="0"/>
              <a:t>This is beneficial to the companies as well as to people afflicted by infectious diseases because the company can get to selling the product possible just as fast as people can get the cure they need through priority review.</a:t>
            </a:r>
          </a:p>
          <a:p>
            <a:r>
              <a:rPr lang="en-US" sz="2400" dirty="0" smtClean="0"/>
              <a:t>Other acts such as the 2011 </a:t>
            </a:r>
            <a:r>
              <a:rPr lang="en-US" sz="2400" i="1" dirty="0" smtClean="0"/>
              <a:t>GAIN</a:t>
            </a:r>
            <a:r>
              <a:rPr lang="en-US" sz="2400" dirty="0" smtClean="0"/>
              <a:t> Act aims to provide similar incentives as the </a:t>
            </a:r>
            <a:r>
              <a:rPr lang="en-US" sz="2400" i="1" dirty="0" smtClean="0"/>
              <a:t>Creating Hope </a:t>
            </a:r>
            <a:r>
              <a:rPr lang="en-US" sz="2400" dirty="0" smtClean="0"/>
              <a:t>Act but to companies who are researching anti-biotic resistant strains of infectious diseases, like MRSA or Tuberculosis.</a:t>
            </a:r>
            <a:endParaRPr lang="en-US" sz="24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64</TotalTime>
  <Words>917</Words>
  <Application>Microsoft Office PowerPoint</Application>
  <PresentationFormat>On-screen Show (4:3)</PresentationFormat>
  <Paragraphs>40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Median</vt:lpstr>
      <vt:lpstr>Biotechnology Companies and Infectious Disease</vt:lpstr>
      <vt:lpstr>Malaria </vt:lpstr>
      <vt:lpstr>Slide 3</vt:lpstr>
      <vt:lpstr>Slide 4</vt:lpstr>
      <vt:lpstr>AIDS</vt:lpstr>
      <vt:lpstr>Slide 6</vt:lpstr>
      <vt:lpstr>Slide 7</vt:lpstr>
      <vt:lpstr>Tuberculosis</vt:lpstr>
      <vt:lpstr>Slide 9</vt:lpstr>
      <vt:lpstr>Slide 10</vt:lpstr>
      <vt:lpstr>Influenza</vt:lpstr>
      <vt:lpstr>Slide 12</vt:lpstr>
      <vt:lpstr>MRSA</vt:lpstr>
      <vt:lpstr>Slide 14</vt:lpstr>
      <vt:lpstr>Incentives For the Development of Treatments and Drugs to Combat the Spread of Infectious Diseases</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Biotechnology Companies and Infectious Disease</dc:title>
  <dc:creator>Tyler</dc:creator>
  <cp:lastModifiedBy>Mike</cp:lastModifiedBy>
  <cp:revision>42</cp:revision>
  <dcterms:created xsi:type="dcterms:W3CDTF">2011-11-02T02:59:50Z</dcterms:created>
  <dcterms:modified xsi:type="dcterms:W3CDTF">2011-11-02T05:20:02Z</dcterms:modified>
</cp:coreProperties>
</file>