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62" r:id="rId3"/>
    <p:sldId id="263" r:id="rId4"/>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DFAA5A-96E0-4EA2-BE0F-41598D49C78A}" type="doc">
      <dgm:prSet loTypeId="urn:microsoft.com/office/officeart/2005/8/layout/hierarchy2" loCatId="hierarchy" qsTypeId="urn:microsoft.com/office/officeart/2005/8/quickstyle/simple4" qsCatId="simple" csTypeId="urn:microsoft.com/office/officeart/2005/8/colors/colorful5" csCatId="colorful" phldr="1"/>
      <dgm:spPr/>
      <dgm:t>
        <a:bodyPr/>
        <a:lstStyle/>
        <a:p>
          <a:endParaRPr lang="en-US"/>
        </a:p>
      </dgm:t>
    </dgm:pt>
    <dgm:pt modelId="{D90AB9CF-690C-4926-A336-2436A86D16C8}">
      <dgm:prSet phldrT="[Text]" custT="1"/>
      <dgm:spPr/>
      <dgm:t>
        <a:bodyPr/>
        <a:lstStyle/>
        <a:p>
          <a:r>
            <a:rPr lang="en-US" sz="2400" dirty="0" smtClean="0"/>
            <a:t>Technological &amp; Economic Revolution</a:t>
          </a:r>
          <a:endParaRPr lang="en-US" sz="2400" dirty="0"/>
        </a:p>
      </dgm:t>
    </dgm:pt>
    <dgm:pt modelId="{7772941B-4D43-4170-AF7F-482BA4BD4E14}" type="parTrans" cxnId="{791D3682-2A4E-4E57-AA12-640AD68B38C7}">
      <dgm:prSet/>
      <dgm:spPr/>
      <dgm:t>
        <a:bodyPr/>
        <a:lstStyle/>
        <a:p>
          <a:endParaRPr lang="en-US"/>
        </a:p>
      </dgm:t>
    </dgm:pt>
    <dgm:pt modelId="{FEEF46A1-D4A5-4721-9D18-D56DF5C1C4AE}" type="sibTrans" cxnId="{791D3682-2A4E-4E57-AA12-640AD68B38C7}">
      <dgm:prSet/>
      <dgm:spPr/>
      <dgm:t>
        <a:bodyPr/>
        <a:lstStyle/>
        <a:p>
          <a:endParaRPr lang="en-US"/>
        </a:p>
      </dgm:t>
    </dgm:pt>
    <dgm:pt modelId="{BEBC2FA9-2AC5-4FD4-B9C2-0CE55CB2547D}">
      <dgm:prSet phldrT="[Text]" custT="1"/>
      <dgm:spPr/>
      <dgm:t>
        <a:bodyPr/>
        <a:lstStyle/>
        <a:p>
          <a:r>
            <a:rPr lang="en-US" sz="2400" dirty="0" smtClean="0"/>
            <a:t>New World Economy</a:t>
          </a:r>
          <a:endParaRPr lang="en-US" sz="2400" dirty="0"/>
        </a:p>
      </dgm:t>
    </dgm:pt>
    <dgm:pt modelId="{6ADC08CE-1548-4687-9F3F-6651D9201418}" type="parTrans" cxnId="{8542E79F-BF03-420B-A6D3-AA4409CA672B}">
      <dgm:prSet/>
      <dgm:spPr/>
      <dgm:t>
        <a:bodyPr/>
        <a:lstStyle/>
        <a:p>
          <a:endParaRPr lang="en-US"/>
        </a:p>
      </dgm:t>
    </dgm:pt>
    <dgm:pt modelId="{CE3D8770-39E0-46D5-9E99-AC54BB68B698}" type="sibTrans" cxnId="{8542E79F-BF03-420B-A6D3-AA4409CA672B}">
      <dgm:prSet/>
      <dgm:spPr/>
      <dgm:t>
        <a:bodyPr/>
        <a:lstStyle/>
        <a:p>
          <a:endParaRPr lang="en-US"/>
        </a:p>
      </dgm:t>
    </dgm:pt>
    <dgm:pt modelId="{E9273A78-632F-4A0C-8EF6-6E0F774D416E}">
      <dgm:prSet phldrT="[Text]" custT="1"/>
      <dgm:spPr/>
      <dgm:t>
        <a:bodyPr/>
        <a:lstStyle/>
        <a:p>
          <a:r>
            <a:rPr lang="en-US" sz="2400" dirty="0" smtClean="0"/>
            <a:t>Unprecedented Stresses</a:t>
          </a:r>
          <a:endParaRPr lang="en-US" sz="2400" dirty="0"/>
        </a:p>
      </dgm:t>
    </dgm:pt>
    <dgm:pt modelId="{377821DD-D760-44F8-AFFD-74F88A71A906}" type="parTrans" cxnId="{45312061-E718-4361-B206-9E70FC51671C}">
      <dgm:prSet/>
      <dgm:spPr/>
      <dgm:t>
        <a:bodyPr/>
        <a:lstStyle/>
        <a:p>
          <a:endParaRPr lang="en-US"/>
        </a:p>
      </dgm:t>
    </dgm:pt>
    <dgm:pt modelId="{A5D73710-DFE1-47EF-A1FA-5AB0B7E74081}" type="sibTrans" cxnId="{45312061-E718-4361-B206-9E70FC51671C}">
      <dgm:prSet/>
      <dgm:spPr/>
      <dgm:t>
        <a:bodyPr/>
        <a:lstStyle/>
        <a:p>
          <a:endParaRPr lang="en-US"/>
        </a:p>
      </dgm:t>
    </dgm:pt>
    <dgm:pt modelId="{1FAA6683-EE2B-4519-BA48-06779AFE8137}">
      <dgm:prSet phldrT="[Text]" custT="1"/>
      <dgm:spPr/>
      <dgm:t>
        <a:bodyPr/>
        <a:lstStyle/>
        <a:p>
          <a:r>
            <a:rPr lang="en-US" sz="2400" dirty="0" smtClean="0"/>
            <a:t>Unprecedented Opportunities</a:t>
          </a:r>
          <a:endParaRPr lang="en-US" sz="2400" dirty="0"/>
        </a:p>
      </dgm:t>
    </dgm:pt>
    <dgm:pt modelId="{99C49245-06FF-4CB2-9B89-7E21B4FF8BA2}" type="parTrans" cxnId="{7A1DC790-1BE9-470B-8CAB-757F1376EF55}">
      <dgm:prSet/>
      <dgm:spPr/>
      <dgm:t>
        <a:bodyPr/>
        <a:lstStyle/>
        <a:p>
          <a:endParaRPr lang="en-US"/>
        </a:p>
      </dgm:t>
    </dgm:pt>
    <dgm:pt modelId="{29DC887C-0108-4CF2-9CF3-5D079E89D2BD}" type="sibTrans" cxnId="{7A1DC790-1BE9-470B-8CAB-757F1376EF55}">
      <dgm:prSet/>
      <dgm:spPr/>
      <dgm:t>
        <a:bodyPr/>
        <a:lstStyle/>
        <a:p>
          <a:endParaRPr lang="en-US"/>
        </a:p>
      </dgm:t>
    </dgm:pt>
    <dgm:pt modelId="{E1773611-01F1-4399-B181-AB70830FFC37}">
      <dgm:prSet phldrT="[Text]" custT="1"/>
      <dgm:spPr/>
      <dgm:t>
        <a:bodyPr/>
        <a:lstStyle/>
        <a:p>
          <a:r>
            <a:rPr lang="en-US" sz="2400" dirty="0" smtClean="0"/>
            <a:t>Demographic Explosion</a:t>
          </a:r>
          <a:endParaRPr lang="en-US" sz="2400" dirty="0"/>
        </a:p>
      </dgm:t>
    </dgm:pt>
    <dgm:pt modelId="{19E20481-9308-48CD-B3E9-ADAB913D1D21}" type="parTrans" cxnId="{7A8BD029-80A0-4CAE-84BF-DE11B4D0AF89}">
      <dgm:prSet/>
      <dgm:spPr/>
      <dgm:t>
        <a:bodyPr/>
        <a:lstStyle/>
        <a:p>
          <a:endParaRPr lang="en-US"/>
        </a:p>
      </dgm:t>
    </dgm:pt>
    <dgm:pt modelId="{64F33194-A6CE-4F2A-8165-9731E5A45E56}" type="sibTrans" cxnId="{7A8BD029-80A0-4CAE-84BF-DE11B4D0AF89}">
      <dgm:prSet/>
      <dgm:spPr/>
      <dgm:t>
        <a:bodyPr/>
        <a:lstStyle/>
        <a:p>
          <a:endParaRPr lang="en-US"/>
        </a:p>
      </dgm:t>
    </dgm:pt>
    <dgm:pt modelId="{576BD0D4-794A-4762-A6BA-D1CF89C22A22}">
      <dgm:prSet phldrT="[Text]" custT="1"/>
      <dgm:spPr/>
      <dgm:t>
        <a:bodyPr/>
        <a:lstStyle/>
        <a:p>
          <a:r>
            <a:rPr lang="en-US" sz="2400" dirty="0" smtClean="0"/>
            <a:t>Unprecedented Stresses</a:t>
          </a:r>
          <a:endParaRPr lang="en-US" sz="2400" dirty="0"/>
        </a:p>
      </dgm:t>
    </dgm:pt>
    <dgm:pt modelId="{5720FC9A-3F3C-43DD-ACC0-2633A3172167}" type="parTrans" cxnId="{F926A6F4-F23E-4E9E-ABBA-3A835C660654}">
      <dgm:prSet/>
      <dgm:spPr/>
      <dgm:t>
        <a:bodyPr/>
        <a:lstStyle/>
        <a:p>
          <a:endParaRPr lang="en-US"/>
        </a:p>
      </dgm:t>
    </dgm:pt>
    <dgm:pt modelId="{0063AE80-1A57-4350-AD28-FFAD5F4ECDDC}" type="sibTrans" cxnId="{F926A6F4-F23E-4E9E-ABBA-3A835C660654}">
      <dgm:prSet/>
      <dgm:spPr/>
      <dgm:t>
        <a:bodyPr/>
        <a:lstStyle/>
        <a:p>
          <a:endParaRPr lang="en-US"/>
        </a:p>
      </dgm:t>
    </dgm:pt>
    <dgm:pt modelId="{EF0C188D-22C2-4DB3-99C7-A1E1122E7081}" type="pres">
      <dgm:prSet presAssocID="{4FDFAA5A-96E0-4EA2-BE0F-41598D49C78A}" presName="diagram" presStyleCnt="0">
        <dgm:presLayoutVars>
          <dgm:chPref val="1"/>
          <dgm:dir/>
          <dgm:animOne val="branch"/>
          <dgm:animLvl val="lvl"/>
          <dgm:resizeHandles val="exact"/>
        </dgm:presLayoutVars>
      </dgm:prSet>
      <dgm:spPr/>
    </dgm:pt>
    <dgm:pt modelId="{701A4F07-7CB7-4231-B433-4600229333E4}" type="pres">
      <dgm:prSet presAssocID="{D90AB9CF-690C-4926-A336-2436A86D16C8}" presName="root1" presStyleCnt="0"/>
      <dgm:spPr/>
    </dgm:pt>
    <dgm:pt modelId="{230387B8-A704-474C-BE09-3F82DAE5F8F6}" type="pres">
      <dgm:prSet presAssocID="{D90AB9CF-690C-4926-A336-2436A86D16C8}" presName="LevelOneTextNode" presStyleLbl="node0" presStyleIdx="0" presStyleCnt="1" custLinFactNeighborX="51" custLinFactNeighborY="-88042">
        <dgm:presLayoutVars>
          <dgm:chPref val="3"/>
        </dgm:presLayoutVars>
      </dgm:prSet>
      <dgm:spPr/>
      <dgm:t>
        <a:bodyPr/>
        <a:lstStyle/>
        <a:p>
          <a:endParaRPr lang="en-US"/>
        </a:p>
      </dgm:t>
    </dgm:pt>
    <dgm:pt modelId="{4F0B1E19-AE6C-4E40-8776-C180913457A4}" type="pres">
      <dgm:prSet presAssocID="{D90AB9CF-690C-4926-A336-2436A86D16C8}" presName="level2hierChild" presStyleCnt="0"/>
      <dgm:spPr/>
    </dgm:pt>
    <dgm:pt modelId="{9C34ADC1-E4B5-4F48-9E88-2CE67B900902}" type="pres">
      <dgm:prSet presAssocID="{6ADC08CE-1548-4687-9F3F-6651D9201418}" presName="conn2-1" presStyleLbl="parChTrans1D2" presStyleIdx="0" presStyleCnt="2"/>
      <dgm:spPr/>
    </dgm:pt>
    <dgm:pt modelId="{BCDAA876-AD24-4125-A791-2B9DE30A765C}" type="pres">
      <dgm:prSet presAssocID="{6ADC08CE-1548-4687-9F3F-6651D9201418}" presName="connTx" presStyleLbl="parChTrans1D2" presStyleIdx="0" presStyleCnt="2"/>
      <dgm:spPr/>
    </dgm:pt>
    <dgm:pt modelId="{50614A81-D0FC-429B-9A0B-E34DAC225BCC}" type="pres">
      <dgm:prSet presAssocID="{BEBC2FA9-2AC5-4FD4-B9C2-0CE55CB2547D}" presName="root2" presStyleCnt="0"/>
      <dgm:spPr/>
    </dgm:pt>
    <dgm:pt modelId="{A03ED30A-0AAC-4CD1-AF2B-A22A503D00D6}" type="pres">
      <dgm:prSet presAssocID="{BEBC2FA9-2AC5-4FD4-B9C2-0CE55CB2547D}" presName="LevelTwoTextNode" presStyleLbl="node2" presStyleIdx="0" presStyleCnt="2">
        <dgm:presLayoutVars>
          <dgm:chPref val="3"/>
        </dgm:presLayoutVars>
      </dgm:prSet>
      <dgm:spPr/>
      <dgm:t>
        <a:bodyPr/>
        <a:lstStyle/>
        <a:p>
          <a:endParaRPr lang="en-US"/>
        </a:p>
      </dgm:t>
    </dgm:pt>
    <dgm:pt modelId="{D56D3AA7-73F4-4A1A-B176-7CDF8126CBFB}" type="pres">
      <dgm:prSet presAssocID="{BEBC2FA9-2AC5-4FD4-B9C2-0CE55CB2547D}" presName="level3hierChild" presStyleCnt="0"/>
      <dgm:spPr/>
    </dgm:pt>
    <dgm:pt modelId="{393F273A-374E-4D5A-A8D6-EC4507F61FCA}" type="pres">
      <dgm:prSet presAssocID="{377821DD-D760-44F8-AFFD-74F88A71A906}" presName="conn2-1" presStyleLbl="parChTrans1D3" presStyleIdx="0" presStyleCnt="3"/>
      <dgm:spPr/>
    </dgm:pt>
    <dgm:pt modelId="{DFF3A13F-189E-4F56-9975-1BC4963FC007}" type="pres">
      <dgm:prSet presAssocID="{377821DD-D760-44F8-AFFD-74F88A71A906}" presName="connTx" presStyleLbl="parChTrans1D3" presStyleIdx="0" presStyleCnt="3"/>
      <dgm:spPr/>
    </dgm:pt>
    <dgm:pt modelId="{4F41CF7C-6F88-49BD-AC6B-1090E82DA306}" type="pres">
      <dgm:prSet presAssocID="{E9273A78-632F-4A0C-8EF6-6E0F774D416E}" presName="root2" presStyleCnt="0"/>
      <dgm:spPr/>
    </dgm:pt>
    <dgm:pt modelId="{3FDDD5A7-9177-4F47-912F-CF96E3F0D4E6}" type="pres">
      <dgm:prSet presAssocID="{E9273A78-632F-4A0C-8EF6-6E0F774D416E}" presName="LevelTwoTextNode" presStyleLbl="node3" presStyleIdx="0" presStyleCnt="3">
        <dgm:presLayoutVars>
          <dgm:chPref val="3"/>
        </dgm:presLayoutVars>
      </dgm:prSet>
      <dgm:spPr/>
    </dgm:pt>
    <dgm:pt modelId="{D4D47978-1E28-4F5E-B415-5AAF01224E80}" type="pres">
      <dgm:prSet presAssocID="{E9273A78-632F-4A0C-8EF6-6E0F774D416E}" presName="level3hierChild" presStyleCnt="0"/>
      <dgm:spPr/>
    </dgm:pt>
    <dgm:pt modelId="{78445306-DFD2-41B9-B45D-3A79C2393918}" type="pres">
      <dgm:prSet presAssocID="{99C49245-06FF-4CB2-9B89-7E21B4FF8BA2}" presName="conn2-1" presStyleLbl="parChTrans1D3" presStyleIdx="1" presStyleCnt="3"/>
      <dgm:spPr/>
    </dgm:pt>
    <dgm:pt modelId="{CA035B00-4BC5-4DCC-96F2-EA43E2BF7F90}" type="pres">
      <dgm:prSet presAssocID="{99C49245-06FF-4CB2-9B89-7E21B4FF8BA2}" presName="connTx" presStyleLbl="parChTrans1D3" presStyleIdx="1" presStyleCnt="3"/>
      <dgm:spPr/>
    </dgm:pt>
    <dgm:pt modelId="{E93B9A94-079E-47C3-8027-1725D28C2D5F}" type="pres">
      <dgm:prSet presAssocID="{1FAA6683-EE2B-4519-BA48-06779AFE8137}" presName="root2" presStyleCnt="0"/>
      <dgm:spPr/>
    </dgm:pt>
    <dgm:pt modelId="{8A3517C9-A988-4699-B02C-92402C0AEFA2}" type="pres">
      <dgm:prSet presAssocID="{1FAA6683-EE2B-4519-BA48-06779AFE8137}" presName="LevelTwoTextNode" presStyleLbl="node3" presStyleIdx="1" presStyleCnt="3">
        <dgm:presLayoutVars>
          <dgm:chPref val="3"/>
        </dgm:presLayoutVars>
      </dgm:prSet>
      <dgm:spPr/>
      <dgm:t>
        <a:bodyPr/>
        <a:lstStyle/>
        <a:p>
          <a:endParaRPr lang="en-US"/>
        </a:p>
      </dgm:t>
    </dgm:pt>
    <dgm:pt modelId="{FC11C189-244A-4DF9-B87B-EDAA91E0CEBB}" type="pres">
      <dgm:prSet presAssocID="{1FAA6683-EE2B-4519-BA48-06779AFE8137}" presName="level3hierChild" presStyleCnt="0"/>
      <dgm:spPr/>
    </dgm:pt>
    <dgm:pt modelId="{761BDF89-C3BD-46CB-9FFD-FD4EDBBE0A87}" type="pres">
      <dgm:prSet presAssocID="{19E20481-9308-48CD-B3E9-ADAB913D1D21}" presName="conn2-1" presStyleLbl="parChTrans1D2" presStyleIdx="1" presStyleCnt="2"/>
      <dgm:spPr/>
    </dgm:pt>
    <dgm:pt modelId="{3694AAC6-E6B9-454E-9C20-BD4C081E2C62}" type="pres">
      <dgm:prSet presAssocID="{19E20481-9308-48CD-B3E9-ADAB913D1D21}" presName="connTx" presStyleLbl="parChTrans1D2" presStyleIdx="1" presStyleCnt="2"/>
      <dgm:spPr/>
    </dgm:pt>
    <dgm:pt modelId="{CF811B3B-40DA-44B5-898B-5644F4BDD7E5}" type="pres">
      <dgm:prSet presAssocID="{E1773611-01F1-4399-B181-AB70830FFC37}" presName="root2" presStyleCnt="0"/>
      <dgm:spPr/>
    </dgm:pt>
    <dgm:pt modelId="{6DFC68BB-41E3-42E4-A8CA-527ADCB5A80F}" type="pres">
      <dgm:prSet presAssocID="{E1773611-01F1-4399-B181-AB70830FFC37}" presName="LevelTwoTextNode" presStyleLbl="node2" presStyleIdx="1" presStyleCnt="2">
        <dgm:presLayoutVars>
          <dgm:chPref val="3"/>
        </dgm:presLayoutVars>
      </dgm:prSet>
      <dgm:spPr/>
    </dgm:pt>
    <dgm:pt modelId="{9ACFE145-3184-4768-AB72-3DF2A1AC7676}" type="pres">
      <dgm:prSet presAssocID="{E1773611-01F1-4399-B181-AB70830FFC37}" presName="level3hierChild" presStyleCnt="0"/>
      <dgm:spPr/>
    </dgm:pt>
    <dgm:pt modelId="{3A4D837D-D142-4DD1-9D68-506A6D1203CE}" type="pres">
      <dgm:prSet presAssocID="{5720FC9A-3F3C-43DD-ACC0-2633A3172167}" presName="conn2-1" presStyleLbl="parChTrans1D3" presStyleIdx="2" presStyleCnt="3"/>
      <dgm:spPr/>
    </dgm:pt>
    <dgm:pt modelId="{20BF8E73-40B0-432C-BC69-0A9F0249302F}" type="pres">
      <dgm:prSet presAssocID="{5720FC9A-3F3C-43DD-ACC0-2633A3172167}" presName="connTx" presStyleLbl="parChTrans1D3" presStyleIdx="2" presStyleCnt="3"/>
      <dgm:spPr/>
    </dgm:pt>
    <dgm:pt modelId="{C993B455-3FF2-4347-8399-C5FAA42F5742}" type="pres">
      <dgm:prSet presAssocID="{576BD0D4-794A-4762-A6BA-D1CF89C22A22}" presName="root2" presStyleCnt="0"/>
      <dgm:spPr/>
    </dgm:pt>
    <dgm:pt modelId="{F61B9CCB-A7D3-43DD-99AC-997C70004894}" type="pres">
      <dgm:prSet presAssocID="{576BD0D4-794A-4762-A6BA-D1CF89C22A22}" presName="LevelTwoTextNode" presStyleLbl="node3" presStyleIdx="2" presStyleCnt="3">
        <dgm:presLayoutVars>
          <dgm:chPref val="3"/>
        </dgm:presLayoutVars>
      </dgm:prSet>
      <dgm:spPr/>
      <dgm:t>
        <a:bodyPr/>
        <a:lstStyle/>
        <a:p>
          <a:endParaRPr lang="en-US"/>
        </a:p>
      </dgm:t>
    </dgm:pt>
    <dgm:pt modelId="{A32ABCC7-7B2C-43DE-8F71-B54C60CE54A8}" type="pres">
      <dgm:prSet presAssocID="{576BD0D4-794A-4762-A6BA-D1CF89C22A22}" presName="level3hierChild" presStyleCnt="0"/>
      <dgm:spPr/>
    </dgm:pt>
  </dgm:ptLst>
  <dgm:cxnLst>
    <dgm:cxn modelId="{E342AA4E-AE51-4E0E-B3C0-A363197D231F}" type="presOf" srcId="{D90AB9CF-690C-4926-A336-2436A86D16C8}" destId="{230387B8-A704-474C-BE09-3F82DAE5F8F6}" srcOrd="0" destOrd="0" presId="urn:microsoft.com/office/officeart/2005/8/layout/hierarchy2"/>
    <dgm:cxn modelId="{1CC92B46-584E-4BA2-968A-3014DD4B4789}" type="presOf" srcId="{19E20481-9308-48CD-B3E9-ADAB913D1D21}" destId="{761BDF89-C3BD-46CB-9FFD-FD4EDBBE0A87}" srcOrd="0" destOrd="0" presId="urn:microsoft.com/office/officeart/2005/8/layout/hierarchy2"/>
    <dgm:cxn modelId="{5FFAD6FD-3BCD-4C85-8F4B-B3C87C8CE848}" type="presOf" srcId="{E9273A78-632F-4A0C-8EF6-6E0F774D416E}" destId="{3FDDD5A7-9177-4F47-912F-CF96E3F0D4E6}" srcOrd="0" destOrd="0" presId="urn:microsoft.com/office/officeart/2005/8/layout/hierarchy2"/>
    <dgm:cxn modelId="{FB22078C-B5BF-4591-BC23-4BF7CA479078}" type="presOf" srcId="{BEBC2FA9-2AC5-4FD4-B9C2-0CE55CB2547D}" destId="{A03ED30A-0AAC-4CD1-AF2B-A22A503D00D6}" srcOrd="0" destOrd="0" presId="urn:microsoft.com/office/officeart/2005/8/layout/hierarchy2"/>
    <dgm:cxn modelId="{61B7CBB8-CA51-4765-8327-B49157E2122F}" type="presOf" srcId="{6ADC08CE-1548-4687-9F3F-6651D9201418}" destId="{9C34ADC1-E4B5-4F48-9E88-2CE67B900902}" srcOrd="0" destOrd="0" presId="urn:microsoft.com/office/officeart/2005/8/layout/hierarchy2"/>
    <dgm:cxn modelId="{7E75AEF9-FAA0-413B-86E0-D7B55BE1DD8B}" type="presOf" srcId="{99C49245-06FF-4CB2-9B89-7E21B4FF8BA2}" destId="{CA035B00-4BC5-4DCC-96F2-EA43E2BF7F90}" srcOrd="1" destOrd="0" presId="urn:microsoft.com/office/officeart/2005/8/layout/hierarchy2"/>
    <dgm:cxn modelId="{9E6D29D2-302A-4E46-B1A8-FFE8A0982DB8}" type="presOf" srcId="{377821DD-D760-44F8-AFFD-74F88A71A906}" destId="{393F273A-374E-4D5A-A8D6-EC4507F61FCA}" srcOrd="0" destOrd="0" presId="urn:microsoft.com/office/officeart/2005/8/layout/hierarchy2"/>
    <dgm:cxn modelId="{09021CE2-5C28-46F8-A297-7E48A453CF8C}" type="presOf" srcId="{5720FC9A-3F3C-43DD-ACC0-2633A3172167}" destId="{3A4D837D-D142-4DD1-9D68-506A6D1203CE}" srcOrd="0" destOrd="0" presId="urn:microsoft.com/office/officeart/2005/8/layout/hierarchy2"/>
    <dgm:cxn modelId="{371CC1C8-55B9-434C-826A-CFC19BBAB0DF}" type="presOf" srcId="{576BD0D4-794A-4762-A6BA-D1CF89C22A22}" destId="{F61B9CCB-A7D3-43DD-99AC-997C70004894}" srcOrd="0" destOrd="0" presId="urn:microsoft.com/office/officeart/2005/8/layout/hierarchy2"/>
    <dgm:cxn modelId="{8542E79F-BF03-420B-A6D3-AA4409CA672B}" srcId="{D90AB9CF-690C-4926-A336-2436A86D16C8}" destId="{BEBC2FA9-2AC5-4FD4-B9C2-0CE55CB2547D}" srcOrd="0" destOrd="0" parTransId="{6ADC08CE-1548-4687-9F3F-6651D9201418}" sibTransId="{CE3D8770-39E0-46D5-9E99-AC54BB68B698}"/>
    <dgm:cxn modelId="{57B552A9-9CA7-44A5-B690-574E6D0D24C1}" type="presOf" srcId="{19E20481-9308-48CD-B3E9-ADAB913D1D21}" destId="{3694AAC6-E6B9-454E-9C20-BD4C081E2C62}" srcOrd="1" destOrd="0" presId="urn:microsoft.com/office/officeart/2005/8/layout/hierarchy2"/>
    <dgm:cxn modelId="{FB0214BC-F801-4674-B507-3D9FF19FC499}" type="presOf" srcId="{1FAA6683-EE2B-4519-BA48-06779AFE8137}" destId="{8A3517C9-A988-4699-B02C-92402C0AEFA2}" srcOrd="0" destOrd="0" presId="urn:microsoft.com/office/officeart/2005/8/layout/hierarchy2"/>
    <dgm:cxn modelId="{8B6C81BB-C613-4895-9724-97DBD23873B3}" type="presOf" srcId="{6ADC08CE-1548-4687-9F3F-6651D9201418}" destId="{BCDAA876-AD24-4125-A791-2B9DE30A765C}" srcOrd="1" destOrd="0" presId="urn:microsoft.com/office/officeart/2005/8/layout/hierarchy2"/>
    <dgm:cxn modelId="{45312061-E718-4361-B206-9E70FC51671C}" srcId="{BEBC2FA9-2AC5-4FD4-B9C2-0CE55CB2547D}" destId="{E9273A78-632F-4A0C-8EF6-6E0F774D416E}" srcOrd="0" destOrd="0" parTransId="{377821DD-D760-44F8-AFFD-74F88A71A906}" sibTransId="{A5D73710-DFE1-47EF-A1FA-5AB0B7E74081}"/>
    <dgm:cxn modelId="{5D208942-F815-45AD-A4FF-FEA2D7ACD96E}" type="presOf" srcId="{E1773611-01F1-4399-B181-AB70830FFC37}" destId="{6DFC68BB-41E3-42E4-A8CA-527ADCB5A80F}" srcOrd="0" destOrd="0" presId="urn:microsoft.com/office/officeart/2005/8/layout/hierarchy2"/>
    <dgm:cxn modelId="{70A31BEE-3E78-493F-A92D-1C09A2F37A4B}" type="presOf" srcId="{4FDFAA5A-96E0-4EA2-BE0F-41598D49C78A}" destId="{EF0C188D-22C2-4DB3-99C7-A1E1122E7081}" srcOrd="0" destOrd="0" presId="urn:microsoft.com/office/officeart/2005/8/layout/hierarchy2"/>
    <dgm:cxn modelId="{F926A6F4-F23E-4E9E-ABBA-3A835C660654}" srcId="{E1773611-01F1-4399-B181-AB70830FFC37}" destId="{576BD0D4-794A-4762-A6BA-D1CF89C22A22}" srcOrd="0" destOrd="0" parTransId="{5720FC9A-3F3C-43DD-ACC0-2633A3172167}" sibTransId="{0063AE80-1A57-4350-AD28-FFAD5F4ECDDC}"/>
    <dgm:cxn modelId="{68A72CEA-F64F-411C-817D-D2D74BF08D46}" type="presOf" srcId="{5720FC9A-3F3C-43DD-ACC0-2633A3172167}" destId="{20BF8E73-40B0-432C-BC69-0A9F0249302F}" srcOrd="1" destOrd="0" presId="urn:microsoft.com/office/officeart/2005/8/layout/hierarchy2"/>
    <dgm:cxn modelId="{C50C45F6-6D89-49D0-9882-77A3BCCA0A71}" type="presOf" srcId="{99C49245-06FF-4CB2-9B89-7E21B4FF8BA2}" destId="{78445306-DFD2-41B9-B45D-3A79C2393918}" srcOrd="0" destOrd="0" presId="urn:microsoft.com/office/officeart/2005/8/layout/hierarchy2"/>
    <dgm:cxn modelId="{4ACC7283-4204-41FA-81E2-97B065F364C8}" type="presOf" srcId="{377821DD-D760-44F8-AFFD-74F88A71A906}" destId="{DFF3A13F-189E-4F56-9975-1BC4963FC007}" srcOrd="1" destOrd="0" presId="urn:microsoft.com/office/officeart/2005/8/layout/hierarchy2"/>
    <dgm:cxn modelId="{7A1DC790-1BE9-470B-8CAB-757F1376EF55}" srcId="{BEBC2FA9-2AC5-4FD4-B9C2-0CE55CB2547D}" destId="{1FAA6683-EE2B-4519-BA48-06779AFE8137}" srcOrd="1" destOrd="0" parTransId="{99C49245-06FF-4CB2-9B89-7E21B4FF8BA2}" sibTransId="{29DC887C-0108-4CF2-9CF3-5D079E89D2BD}"/>
    <dgm:cxn modelId="{791D3682-2A4E-4E57-AA12-640AD68B38C7}" srcId="{4FDFAA5A-96E0-4EA2-BE0F-41598D49C78A}" destId="{D90AB9CF-690C-4926-A336-2436A86D16C8}" srcOrd="0" destOrd="0" parTransId="{7772941B-4D43-4170-AF7F-482BA4BD4E14}" sibTransId="{FEEF46A1-D4A5-4721-9D18-D56DF5C1C4AE}"/>
    <dgm:cxn modelId="{7A8BD029-80A0-4CAE-84BF-DE11B4D0AF89}" srcId="{D90AB9CF-690C-4926-A336-2436A86D16C8}" destId="{E1773611-01F1-4399-B181-AB70830FFC37}" srcOrd="1" destOrd="0" parTransId="{19E20481-9308-48CD-B3E9-ADAB913D1D21}" sibTransId="{64F33194-A6CE-4F2A-8165-9731E5A45E56}"/>
    <dgm:cxn modelId="{85FF949E-2A6D-423F-9C99-2BEED8A00A91}" type="presParOf" srcId="{EF0C188D-22C2-4DB3-99C7-A1E1122E7081}" destId="{701A4F07-7CB7-4231-B433-4600229333E4}" srcOrd="0" destOrd="0" presId="urn:microsoft.com/office/officeart/2005/8/layout/hierarchy2"/>
    <dgm:cxn modelId="{6A3FF9DA-321C-40D3-8F7C-4087EC372AA5}" type="presParOf" srcId="{701A4F07-7CB7-4231-B433-4600229333E4}" destId="{230387B8-A704-474C-BE09-3F82DAE5F8F6}" srcOrd="0" destOrd="0" presId="urn:microsoft.com/office/officeart/2005/8/layout/hierarchy2"/>
    <dgm:cxn modelId="{68A65458-FBB4-48AF-8F3D-FA5D164EA071}" type="presParOf" srcId="{701A4F07-7CB7-4231-B433-4600229333E4}" destId="{4F0B1E19-AE6C-4E40-8776-C180913457A4}" srcOrd="1" destOrd="0" presId="urn:microsoft.com/office/officeart/2005/8/layout/hierarchy2"/>
    <dgm:cxn modelId="{F5E347C0-B110-40CD-9056-FC896DBC8641}" type="presParOf" srcId="{4F0B1E19-AE6C-4E40-8776-C180913457A4}" destId="{9C34ADC1-E4B5-4F48-9E88-2CE67B900902}" srcOrd="0" destOrd="0" presId="urn:microsoft.com/office/officeart/2005/8/layout/hierarchy2"/>
    <dgm:cxn modelId="{4B28ACD6-026A-46DD-A880-DC5E91BD2301}" type="presParOf" srcId="{9C34ADC1-E4B5-4F48-9E88-2CE67B900902}" destId="{BCDAA876-AD24-4125-A791-2B9DE30A765C}" srcOrd="0" destOrd="0" presId="urn:microsoft.com/office/officeart/2005/8/layout/hierarchy2"/>
    <dgm:cxn modelId="{1F20B4FF-ACBA-43FC-9EF9-6493520C0DF5}" type="presParOf" srcId="{4F0B1E19-AE6C-4E40-8776-C180913457A4}" destId="{50614A81-D0FC-429B-9A0B-E34DAC225BCC}" srcOrd="1" destOrd="0" presId="urn:microsoft.com/office/officeart/2005/8/layout/hierarchy2"/>
    <dgm:cxn modelId="{0E5B86D8-4D99-4E09-9A36-5D6CFA476191}" type="presParOf" srcId="{50614A81-D0FC-429B-9A0B-E34DAC225BCC}" destId="{A03ED30A-0AAC-4CD1-AF2B-A22A503D00D6}" srcOrd="0" destOrd="0" presId="urn:microsoft.com/office/officeart/2005/8/layout/hierarchy2"/>
    <dgm:cxn modelId="{B6D5E0A5-DEBB-4E8A-A064-CBA103E7C5BC}" type="presParOf" srcId="{50614A81-D0FC-429B-9A0B-E34DAC225BCC}" destId="{D56D3AA7-73F4-4A1A-B176-7CDF8126CBFB}" srcOrd="1" destOrd="0" presId="urn:microsoft.com/office/officeart/2005/8/layout/hierarchy2"/>
    <dgm:cxn modelId="{1DF05A3E-28EC-47F8-8FD2-71ED7F288563}" type="presParOf" srcId="{D56D3AA7-73F4-4A1A-B176-7CDF8126CBFB}" destId="{393F273A-374E-4D5A-A8D6-EC4507F61FCA}" srcOrd="0" destOrd="0" presId="urn:microsoft.com/office/officeart/2005/8/layout/hierarchy2"/>
    <dgm:cxn modelId="{2907BA88-E514-4AC6-A050-B3FF0EA1C3B3}" type="presParOf" srcId="{393F273A-374E-4D5A-A8D6-EC4507F61FCA}" destId="{DFF3A13F-189E-4F56-9975-1BC4963FC007}" srcOrd="0" destOrd="0" presId="urn:microsoft.com/office/officeart/2005/8/layout/hierarchy2"/>
    <dgm:cxn modelId="{81164FC8-BD6A-409F-953D-F0ADF725670A}" type="presParOf" srcId="{D56D3AA7-73F4-4A1A-B176-7CDF8126CBFB}" destId="{4F41CF7C-6F88-49BD-AC6B-1090E82DA306}" srcOrd="1" destOrd="0" presId="urn:microsoft.com/office/officeart/2005/8/layout/hierarchy2"/>
    <dgm:cxn modelId="{E0A18251-A34E-4DD5-ABD9-3138D6347970}" type="presParOf" srcId="{4F41CF7C-6F88-49BD-AC6B-1090E82DA306}" destId="{3FDDD5A7-9177-4F47-912F-CF96E3F0D4E6}" srcOrd="0" destOrd="0" presId="urn:microsoft.com/office/officeart/2005/8/layout/hierarchy2"/>
    <dgm:cxn modelId="{C69224E4-4904-4AD8-B833-ECF3C817C67D}" type="presParOf" srcId="{4F41CF7C-6F88-49BD-AC6B-1090E82DA306}" destId="{D4D47978-1E28-4F5E-B415-5AAF01224E80}" srcOrd="1" destOrd="0" presId="urn:microsoft.com/office/officeart/2005/8/layout/hierarchy2"/>
    <dgm:cxn modelId="{341ED0DE-2BBD-40C1-A809-12077790B796}" type="presParOf" srcId="{D56D3AA7-73F4-4A1A-B176-7CDF8126CBFB}" destId="{78445306-DFD2-41B9-B45D-3A79C2393918}" srcOrd="2" destOrd="0" presId="urn:microsoft.com/office/officeart/2005/8/layout/hierarchy2"/>
    <dgm:cxn modelId="{2FCBD255-32AA-405B-8C84-667328CF1814}" type="presParOf" srcId="{78445306-DFD2-41B9-B45D-3A79C2393918}" destId="{CA035B00-4BC5-4DCC-96F2-EA43E2BF7F90}" srcOrd="0" destOrd="0" presId="urn:microsoft.com/office/officeart/2005/8/layout/hierarchy2"/>
    <dgm:cxn modelId="{4D4DB593-D82E-46C4-AB45-EC86D7912D3F}" type="presParOf" srcId="{D56D3AA7-73F4-4A1A-B176-7CDF8126CBFB}" destId="{E93B9A94-079E-47C3-8027-1725D28C2D5F}" srcOrd="3" destOrd="0" presId="urn:microsoft.com/office/officeart/2005/8/layout/hierarchy2"/>
    <dgm:cxn modelId="{F560D313-CC20-4793-BFD7-DA9C046E3603}" type="presParOf" srcId="{E93B9A94-079E-47C3-8027-1725D28C2D5F}" destId="{8A3517C9-A988-4699-B02C-92402C0AEFA2}" srcOrd="0" destOrd="0" presId="urn:microsoft.com/office/officeart/2005/8/layout/hierarchy2"/>
    <dgm:cxn modelId="{922E7499-D09D-4A07-A4F3-A016635FA51E}" type="presParOf" srcId="{E93B9A94-079E-47C3-8027-1725D28C2D5F}" destId="{FC11C189-244A-4DF9-B87B-EDAA91E0CEBB}" srcOrd="1" destOrd="0" presId="urn:microsoft.com/office/officeart/2005/8/layout/hierarchy2"/>
    <dgm:cxn modelId="{3F1583B6-E9EF-4B1E-8F79-97D50ECF22F5}" type="presParOf" srcId="{4F0B1E19-AE6C-4E40-8776-C180913457A4}" destId="{761BDF89-C3BD-46CB-9FFD-FD4EDBBE0A87}" srcOrd="2" destOrd="0" presId="urn:microsoft.com/office/officeart/2005/8/layout/hierarchy2"/>
    <dgm:cxn modelId="{0282F74C-97B0-4EF5-9864-ED917D583928}" type="presParOf" srcId="{761BDF89-C3BD-46CB-9FFD-FD4EDBBE0A87}" destId="{3694AAC6-E6B9-454E-9C20-BD4C081E2C62}" srcOrd="0" destOrd="0" presId="urn:microsoft.com/office/officeart/2005/8/layout/hierarchy2"/>
    <dgm:cxn modelId="{4C6A6753-A1EE-4BC9-820C-D458CA2968EF}" type="presParOf" srcId="{4F0B1E19-AE6C-4E40-8776-C180913457A4}" destId="{CF811B3B-40DA-44B5-898B-5644F4BDD7E5}" srcOrd="3" destOrd="0" presId="urn:microsoft.com/office/officeart/2005/8/layout/hierarchy2"/>
    <dgm:cxn modelId="{58528F79-08C2-4D95-8B6D-B668B857383F}" type="presParOf" srcId="{CF811B3B-40DA-44B5-898B-5644F4BDD7E5}" destId="{6DFC68BB-41E3-42E4-A8CA-527ADCB5A80F}" srcOrd="0" destOrd="0" presId="urn:microsoft.com/office/officeart/2005/8/layout/hierarchy2"/>
    <dgm:cxn modelId="{A05B16AA-5484-466D-9BAF-2EEDF80B624E}" type="presParOf" srcId="{CF811B3B-40DA-44B5-898B-5644F4BDD7E5}" destId="{9ACFE145-3184-4768-AB72-3DF2A1AC7676}" srcOrd="1" destOrd="0" presId="urn:microsoft.com/office/officeart/2005/8/layout/hierarchy2"/>
    <dgm:cxn modelId="{52E5451E-A907-4785-B988-B4F77E9EE6BA}" type="presParOf" srcId="{9ACFE145-3184-4768-AB72-3DF2A1AC7676}" destId="{3A4D837D-D142-4DD1-9D68-506A6D1203CE}" srcOrd="0" destOrd="0" presId="urn:microsoft.com/office/officeart/2005/8/layout/hierarchy2"/>
    <dgm:cxn modelId="{14B0A9AC-B563-41A2-B736-B54090180979}" type="presParOf" srcId="{3A4D837D-D142-4DD1-9D68-506A6D1203CE}" destId="{20BF8E73-40B0-432C-BC69-0A9F0249302F}" srcOrd="0" destOrd="0" presId="urn:microsoft.com/office/officeart/2005/8/layout/hierarchy2"/>
    <dgm:cxn modelId="{6CB3D490-C2DB-4351-A783-AA9E43BD8706}" type="presParOf" srcId="{9ACFE145-3184-4768-AB72-3DF2A1AC7676}" destId="{C993B455-3FF2-4347-8399-C5FAA42F5742}" srcOrd="1" destOrd="0" presId="urn:microsoft.com/office/officeart/2005/8/layout/hierarchy2"/>
    <dgm:cxn modelId="{5D4146E7-E36F-4358-9E5A-9C8160757CA4}" type="presParOf" srcId="{C993B455-3FF2-4347-8399-C5FAA42F5742}" destId="{F61B9CCB-A7D3-43DD-99AC-997C70004894}" srcOrd="0" destOrd="0" presId="urn:microsoft.com/office/officeart/2005/8/layout/hierarchy2"/>
    <dgm:cxn modelId="{EC2BD8CE-CA99-4815-BCB0-4238F3679132}" type="presParOf" srcId="{C993B455-3FF2-4347-8399-C5FAA42F5742}" destId="{A32ABCC7-7B2C-43DE-8F71-B54C60CE54A8}" srcOrd="1" destOrd="0" presId="urn:microsoft.com/office/officeart/2005/8/layout/hierarchy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30387B8-A704-474C-BE09-3F82DAE5F8F6}">
      <dsp:nvSpPr>
        <dsp:cNvPr id="0" name=""/>
        <dsp:cNvSpPr/>
      </dsp:nvSpPr>
      <dsp:spPr>
        <a:xfrm>
          <a:off x="3175" y="1063630"/>
          <a:ext cx="2236886" cy="1118443"/>
        </a:xfrm>
        <a:prstGeom prst="roundRect">
          <a:avLst>
            <a:gd name="adj" fmla="val 10000"/>
          </a:avLst>
        </a:prstGeom>
        <a:solidFill>
          <a:schemeClr val="accent4">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4">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Technological &amp; Economic Revolution</a:t>
          </a:r>
          <a:endParaRPr lang="en-US" sz="2400" kern="1200" dirty="0"/>
        </a:p>
      </dsp:txBody>
      <dsp:txXfrm>
        <a:off x="3175" y="1063630"/>
        <a:ext cx="2236886" cy="1118443"/>
      </dsp:txXfrm>
    </dsp:sp>
    <dsp:sp modelId="{9C34ADC1-E4B5-4F48-9E88-2CE67B900902}">
      <dsp:nvSpPr>
        <dsp:cNvPr id="0" name=""/>
        <dsp:cNvSpPr/>
      </dsp:nvSpPr>
      <dsp:spPr>
        <a:xfrm rot="77091">
          <a:off x="2239949" y="1610857"/>
          <a:ext cx="893838" cy="44033"/>
        </a:xfrm>
        <a:custGeom>
          <a:avLst/>
          <a:gdLst/>
          <a:ahLst/>
          <a:cxnLst/>
          <a:rect l="0" t="0" r="0" b="0"/>
          <a:pathLst>
            <a:path>
              <a:moveTo>
                <a:pt x="0" y="22016"/>
              </a:moveTo>
              <a:lnTo>
                <a:pt x="893838" y="22016"/>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77091">
        <a:off x="2664522" y="1610527"/>
        <a:ext cx="44691" cy="44691"/>
      </dsp:txXfrm>
    </dsp:sp>
    <dsp:sp modelId="{A03ED30A-0AAC-4CD1-AF2B-A22A503D00D6}">
      <dsp:nvSpPr>
        <dsp:cNvPr id="0" name=""/>
        <dsp:cNvSpPr/>
      </dsp:nvSpPr>
      <dsp:spPr>
        <a:xfrm>
          <a:off x="3133675" y="1083673"/>
          <a:ext cx="2236886" cy="1118443"/>
        </a:xfrm>
        <a:prstGeom prst="roundRect">
          <a:avLst>
            <a:gd name="adj" fmla="val 10000"/>
          </a:avLst>
        </a:prstGeom>
        <a:solidFill>
          <a:schemeClr val="accent6">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6">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New World Economy</a:t>
          </a:r>
          <a:endParaRPr lang="en-US" sz="2400" kern="1200" dirty="0"/>
        </a:p>
      </dsp:txBody>
      <dsp:txXfrm>
        <a:off x="3133675" y="1083673"/>
        <a:ext cx="2236886" cy="1118443"/>
      </dsp:txXfrm>
    </dsp:sp>
    <dsp:sp modelId="{393F273A-374E-4D5A-A8D6-EC4507F61FCA}">
      <dsp:nvSpPr>
        <dsp:cNvPr id="0" name=""/>
        <dsp:cNvSpPr/>
      </dsp:nvSpPr>
      <dsp:spPr>
        <a:xfrm rot="19457599">
          <a:off x="5266992" y="1299326"/>
          <a:ext cx="1101893" cy="44033"/>
        </a:xfrm>
        <a:custGeom>
          <a:avLst/>
          <a:gdLst/>
          <a:ahLst/>
          <a:cxnLst/>
          <a:rect l="0" t="0" r="0" b="0"/>
          <a:pathLst>
            <a:path>
              <a:moveTo>
                <a:pt x="0" y="22016"/>
              </a:moveTo>
              <a:lnTo>
                <a:pt x="1101893" y="22016"/>
              </a:lnTo>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9457599">
        <a:off x="5790392" y="1293795"/>
        <a:ext cx="55094" cy="55094"/>
      </dsp:txXfrm>
    </dsp:sp>
    <dsp:sp modelId="{3FDDD5A7-9177-4F47-912F-CF96E3F0D4E6}">
      <dsp:nvSpPr>
        <dsp:cNvPr id="0" name=""/>
        <dsp:cNvSpPr/>
      </dsp:nvSpPr>
      <dsp:spPr>
        <a:xfrm>
          <a:off x="6265317" y="440568"/>
          <a:ext cx="2236886" cy="1118443"/>
        </a:xfrm>
        <a:prstGeom prst="roundRect">
          <a:avLst>
            <a:gd name="adj" fmla="val 10000"/>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Unprecedented Stresses</a:t>
          </a:r>
          <a:endParaRPr lang="en-US" sz="2400" kern="1200" dirty="0"/>
        </a:p>
      </dsp:txBody>
      <dsp:txXfrm>
        <a:off x="6265317" y="440568"/>
        <a:ext cx="2236886" cy="1118443"/>
      </dsp:txXfrm>
    </dsp:sp>
    <dsp:sp modelId="{78445306-DFD2-41B9-B45D-3A79C2393918}">
      <dsp:nvSpPr>
        <dsp:cNvPr id="0" name=""/>
        <dsp:cNvSpPr/>
      </dsp:nvSpPr>
      <dsp:spPr>
        <a:xfrm rot="2142401">
          <a:off x="5266992" y="1942430"/>
          <a:ext cx="1101893" cy="44033"/>
        </a:xfrm>
        <a:custGeom>
          <a:avLst/>
          <a:gdLst/>
          <a:ahLst/>
          <a:cxnLst/>
          <a:rect l="0" t="0" r="0" b="0"/>
          <a:pathLst>
            <a:path>
              <a:moveTo>
                <a:pt x="0" y="22016"/>
              </a:moveTo>
              <a:lnTo>
                <a:pt x="1101893" y="22016"/>
              </a:lnTo>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2142401">
        <a:off x="5790392" y="1936900"/>
        <a:ext cx="55094" cy="55094"/>
      </dsp:txXfrm>
    </dsp:sp>
    <dsp:sp modelId="{8A3517C9-A988-4699-B02C-92402C0AEFA2}">
      <dsp:nvSpPr>
        <dsp:cNvPr id="0" name=""/>
        <dsp:cNvSpPr/>
      </dsp:nvSpPr>
      <dsp:spPr>
        <a:xfrm>
          <a:off x="6265317" y="1726778"/>
          <a:ext cx="2236886" cy="1118443"/>
        </a:xfrm>
        <a:prstGeom prst="roundRect">
          <a:avLst>
            <a:gd name="adj" fmla="val 10000"/>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Unprecedented Opportunities</a:t>
          </a:r>
          <a:endParaRPr lang="en-US" sz="2400" kern="1200" dirty="0"/>
        </a:p>
      </dsp:txBody>
      <dsp:txXfrm>
        <a:off x="6265317" y="1726778"/>
        <a:ext cx="2236886" cy="1118443"/>
      </dsp:txXfrm>
    </dsp:sp>
    <dsp:sp modelId="{761BDF89-C3BD-46CB-9FFD-FD4EDBBE0A87}">
      <dsp:nvSpPr>
        <dsp:cNvPr id="0" name=""/>
        <dsp:cNvSpPr/>
      </dsp:nvSpPr>
      <dsp:spPr>
        <a:xfrm rot="3922355">
          <a:off x="1614658" y="2575514"/>
          <a:ext cx="2144420" cy="44033"/>
        </a:xfrm>
        <a:custGeom>
          <a:avLst/>
          <a:gdLst/>
          <a:ahLst/>
          <a:cxnLst/>
          <a:rect l="0" t="0" r="0" b="0"/>
          <a:pathLst>
            <a:path>
              <a:moveTo>
                <a:pt x="0" y="22016"/>
              </a:moveTo>
              <a:lnTo>
                <a:pt x="2144420" y="22016"/>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US" sz="800" kern="1200"/>
        </a:p>
      </dsp:txBody>
      <dsp:txXfrm rot="3922355">
        <a:off x="2633258" y="2543920"/>
        <a:ext cx="107221" cy="107221"/>
      </dsp:txXfrm>
    </dsp:sp>
    <dsp:sp modelId="{6DFC68BB-41E3-42E4-A8CA-527ADCB5A80F}">
      <dsp:nvSpPr>
        <dsp:cNvPr id="0" name=""/>
        <dsp:cNvSpPr/>
      </dsp:nvSpPr>
      <dsp:spPr>
        <a:xfrm>
          <a:off x="3133675" y="3012988"/>
          <a:ext cx="2236886" cy="1118443"/>
        </a:xfrm>
        <a:prstGeom prst="roundRect">
          <a:avLst>
            <a:gd name="adj" fmla="val 10000"/>
          </a:avLst>
        </a:prstGeom>
        <a:solidFill>
          <a:schemeClr val="accent6">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6">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Demographic Explosion</a:t>
          </a:r>
          <a:endParaRPr lang="en-US" sz="2400" kern="1200" dirty="0"/>
        </a:p>
      </dsp:txBody>
      <dsp:txXfrm>
        <a:off x="3133675" y="3012988"/>
        <a:ext cx="2236886" cy="1118443"/>
      </dsp:txXfrm>
    </dsp:sp>
    <dsp:sp modelId="{3A4D837D-D142-4DD1-9D68-506A6D1203CE}">
      <dsp:nvSpPr>
        <dsp:cNvPr id="0" name=""/>
        <dsp:cNvSpPr/>
      </dsp:nvSpPr>
      <dsp:spPr>
        <a:xfrm>
          <a:off x="5370562" y="3550193"/>
          <a:ext cx="894754" cy="44033"/>
        </a:xfrm>
        <a:custGeom>
          <a:avLst/>
          <a:gdLst/>
          <a:ahLst/>
          <a:cxnLst/>
          <a:rect l="0" t="0" r="0" b="0"/>
          <a:pathLst>
            <a:path>
              <a:moveTo>
                <a:pt x="0" y="22016"/>
              </a:moveTo>
              <a:lnTo>
                <a:pt x="894754" y="22016"/>
              </a:lnTo>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795570" y="3549840"/>
        <a:ext cx="44737" cy="44737"/>
      </dsp:txXfrm>
    </dsp:sp>
    <dsp:sp modelId="{F61B9CCB-A7D3-43DD-99AC-997C70004894}">
      <dsp:nvSpPr>
        <dsp:cNvPr id="0" name=""/>
        <dsp:cNvSpPr/>
      </dsp:nvSpPr>
      <dsp:spPr>
        <a:xfrm>
          <a:off x="6265317" y="3012988"/>
          <a:ext cx="2236886" cy="1118443"/>
        </a:xfrm>
        <a:prstGeom prst="roundRect">
          <a:avLst>
            <a:gd name="adj" fmla="val 10000"/>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Unprecedented Stresses</a:t>
          </a:r>
          <a:endParaRPr lang="en-US" sz="2400" kern="1200" dirty="0"/>
        </a:p>
      </dsp:txBody>
      <dsp:txXfrm>
        <a:off x="6265317" y="3012988"/>
        <a:ext cx="2236886" cy="111844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0C3C313C-9820-4E46-88FE-7CF3C3AD4D56}" type="datetimeFigureOut">
              <a:rPr lang="en-US" smtClean="0"/>
              <a:t>10/24/2011</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B559001-754F-40DC-B7B8-0A8B675320F1}"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C3C313C-9820-4E46-88FE-7CF3C3AD4D56}" type="datetimeFigureOut">
              <a:rPr lang="en-US" smtClean="0"/>
              <a:t>10/24/2011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2B559001-754F-40DC-B7B8-0A8B675320F1}"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0C3C313C-9820-4E46-88FE-7CF3C3AD4D56}" type="datetimeFigureOut">
              <a:rPr lang="en-US" smtClean="0"/>
              <a:t>10/24/2011</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B559001-754F-40DC-B7B8-0A8B675320F1}"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0C3C313C-9820-4E46-88FE-7CF3C3AD4D56}" type="datetimeFigureOut">
              <a:rPr lang="en-US" smtClean="0"/>
              <a:t>10/24/2011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559001-754F-40DC-B7B8-0A8B675320F1}"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0C3C313C-9820-4E46-88FE-7CF3C3AD4D56}" type="datetimeFigureOut">
              <a:rPr lang="en-US" smtClean="0"/>
              <a:t>10/24/2011</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B559001-754F-40DC-B7B8-0A8B675320F1}"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C3C313C-9820-4E46-88FE-7CF3C3AD4D56}" type="datetimeFigureOut">
              <a:rPr lang="en-US" smtClean="0"/>
              <a:t>10/24/2011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2B559001-754F-40DC-B7B8-0A8B675320F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0C3C313C-9820-4E46-88FE-7CF3C3AD4D56}" type="datetimeFigureOut">
              <a:rPr lang="en-US" smtClean="0"/>
              <a:t>10/24/2011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B559001-754F-40DC-B7B8-0A8B675320F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2B559001-754F-40DC-B7B8-0A8B675320F1}"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0C3C313C-9820-4E46-88FE-7CF3C3AD4D56}" type="datetimeFigureOut">
              <a:rPr lang="en-US" smtClean="0"/>
              <a:t>10/24/2011</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B559001-754F-40DC-B7B8-0A8B675320F1}"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0C3C313C-9820-4E46-88FE-7CF3C3AD4D56}" type="datetimeFigureOut">
              <a:rPr lang="en-US" smtClean="0"/>
              <a:t>10/24/2011</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3C313C-9820-4E46-88FE-7CF3C3AD4D56}" type="datetimeFigureOut">
              <a:rPr lang="en-US" smtClean="0"/>
              <a:t>10/24/2011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559001-754F-40DC-B7B8-0A8B675320F1}"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2B559001-754F-40DC-B7B8-0A8B675320F1}"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3C313C-9820-4E46-88FE-7CF3C3AD4D56}" type="datetimeFigureOut">
              <a:rPr lang="en-US" smtClean="0"/>
              <a:t>10/24/2011</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0C3C313C-9820-4E46-88FE-7CF3C3AD4D56}" type="datetimeFigureOut">
              <a:rPr lang="en-US" smtClean="0"/>
              <a:t>10/24/2011</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2B559001-754F-40DC-B7B8-0A8B675320F1}"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mmiprep.tiged.org/biotechnology/register/" TargetMode="External"/><Relationship Id="rId2" Type="http://schemas.openxmlformats.org/officeDocument/2006/relationships/hyperlink" Target="http://www.tigweb.org/tiged/"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National Association of Independent Schools</a:t>
            </a:r>
            <a:endParaRPr lang="en-US" dirty="0"/>
          </a:p>
        </p:txBody>
      </p:sp>
      <p:sp>
        <p:nvSpPr>
          <p:cNvPr id="2" name="Title 1"/>
          <p:cNvSpPr>
            <a:spLocks noGrp="1"/>
          </p:cNvSpPr>
          <p:nvPr>
            <p:ph type="ctrTitle"/>
          </p:nvPr>
        </p:nvSpPr>
        <p:spPr/>
        <p:txBody>
          <a:bodyPr/>
          <a:lstStyle/>
          <a:p>
            <a:r>
              <a:rPr lang="en-US" dirty="0" smtClean="0"/>
              <a:t>Challenge 20/20</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Basis for Challenge 20/20</a:t>
            </a:r>
            <a:endParaRPr lang="en-US" dirty="0"/>
          </a:p>
        </p:txBody>
      </p:sp>
      <p:sp>
        <p:nvSpPr>
          <p:cNvPr id="3" name="Content Placeholder 2"/>
          <p:cNvSpPr>
            <a:spLocks noGrp="1"/>
          </p:cNvSpPr>
          <p:nvPr>
            <p:ph sz="quarter" idx="1"/>
          </p:nvPr>
        </p:nvSpPr>
        <p:spPr/>
        <p:txBody>
          <a:bodyPr/>
          <a:lstStyle/>
          <a:p>
            <a:r>
              <a:rPr lang="en-US" u="sng" dirty="0" smtClean="0"/>
              <a:t>High Noon: 20 Global Problems, 20 Years to Solve Them</a:t>
            </a:r>
            <a:r>
              <a:rPr lang="en-US" dirty="0" smtClean="0"/>
              <a:t>, by JF </a:t>
            </a:r>
            <a:r>
              <a:rPr lang="en-US" dirty="0" err="1" smtClean="0"/>
              <a:t>Rischard</a:t>
            </a:r>
            <a:endParaRPr lang="en-US" dirty="0" smtClean="0"/>
          </a:p>
          <a:p>
            <a:r>
              <a:rPr lang="en-US" dirty="0" smtClean="0"/>
              <a:t>http://www.global-issues-network.org/</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Two Big Forces</a:t>
            </a:r>
            <a:endParaRPr lang="en-US" dirty="0"/>
          </a:p>
        </p:txBody>
      </p:sp>
      <p:graphicFrame>
        <p:nvGraphicFramePr>
          <p:cNvPr id="4" name="Content Placeholder 3"/>
          <p:cNvGraphicFramePr>
            <a:graphicFrameLocks noGrp="1"/>
          </p:cNvGraphicFramePr>
          <p:nvPr>
            <p:ph sz="quarter" idx="1"/>
          </p:nvPr>
        </p:nvGraphicFramePr>
        <p:xfrm>
          <a:off x="301625" y="1527175"/>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Demographic Explosion and Unprecedented Stresses</a:t>
            </a:r>
            <a:endParaRPr lang="en-US" sz="2800" dirty="0"/>
          </a:p>
        </p:txBody>
      </p:sp>
      <p:sp>
        <p:nvSpPr>
          <p:cNvPr id="3" name="Content Placeholder 2"/>
          <p:cNvSpPr>
            <a:spLocks noGrp="1"/>
          </p:cNvSpPr>
          <p:nvPr>
            <p:ph sz="quarter" idx="1"/>
          </p:nvPr>
        </p:nvSpPr>
        <p:spPr/>
        <p:txBody>
          <a:bodyPr numCol="2"/>
          <a:lstStyle/>
          <a:p>
            <a:r>
              <a:rPr lang="en-US" dirty="0" smtClean="0"/>
              <a:t>Urbanization</a:t>
            </a:r>
          </a:p>
          <a:p>
            <a:r>
              <a:rPr lang="en-US" dirty="0" smtClean="0"/>
              <a:t>Food</a:t>
            </a:r>
          </a:p>
          <a:p>
            <a:r>
              <a:rPr lang="en-US" dirty="0" smtClean="0"/>
              <a:t>Energy</a:t>
            </a:r>
          </a:p>
          <a:p>
            <a:r>
              <a:rPr lang="en-US" dirty="0" smtClean="0"/>
              <a:t>Infectious Disease</a:t>
            </a:r>
          </a:p>
          <a:p>
            <a:r>
              <a:rPr lang="en-US" dirty="0" smtClean="0"/>
              <a:t>Loss of Forests</a:t>
            </a:r>
          </a:p>
          <a:p>
            <a:r>
              <a:rPr lang="en-US" dirty="0" smtClean="0"/>
              <a:t>Fisheries Depletion</a:t>
            </a:r>
          </a:p>
          <a:p>
            <a:r>
              <a:rPr lang="en-US" dirty="0" smtClean="0"/>
              <a:t>Biodiversity losses</a:t>
            </a:r>
          </a:p>
          <a:p>
            <a:r>
              <a:rPr lang="en-US" dirty="0" smtClean="0"/>
              <a:t>Maritime pollution</a:t>
            </a:r>
          </a:p>
          <a:p>
            <a:r>
              <a:rPr lang="en-US" dirty="0" smtClean="0"/>
              <a:t>Water scarcity</a:t>
            </a:r>
          </a:p>
          <a:p>
            <a:r>
              <a:rPr lang="en-US" dirty="0" smtClean="0"/>
              <a:t>Aging population</a:t>
            </a:r>
          </a:p>
          <a:p>
            <a:r>
              <a:rPr lang="en-US" dirty="0" smtClean="0"/>
              <a:t>Migration</a:t>
            </a:r>
          </a:p>
          <a:p>
            <a:r>
              <a:rPr lang="en-US" dirty="0" smtClean="0"/>
              <a:t>Poverty</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 Global Problems: Sharing Our Planet</a:t>
            </a:r>
            <a:endParaRPr lang="en-US" dirty="0"/>
          </a:p>
        </p:txBody>
      </p:sp>
      <p:sp>
        <p:nvSpPr>
          <p:cNvPr id="3" name="Content Placeholder 2"/>
          <p:cNvSpPr>
            <a:spLocks noGrp="1"/>
          </p:cNvSpPr>
          <p:nvPr>
            <p:ph sz="quarter" idx="1"/>
          </p:nvPr>
        </p:nvSpPr>
        <p:spPr/>
        <p:txBody>
          <a:bodyPr>
            <a:normAutofit/>
          </a:bodyPr>
          <a:lstStyle/>
          <a:p>
            <a:r>
              <a:rPr lang="en-US" b="1" dirty="0" smtClean="0"/>
              <a:t>Sharing our planet: Issues involving the global commons </a:t>
            </a:r>
            <a:br>
              <a:rPr lang="en-US" b="1" dirty="0" smtClean="0"/>
            </a:br>
            <a:r>
              <a:rPr lang="en-US" dirty="0" smtClean="0"/>
              <a:t>1. Global warming </a:t>
            </a:r>
            <a:br>
              <a:rPr lang="en-US" dirty="0" smtClean="0"/>
            </a:br>
            <a:r>
              <a:rPr lang="en-US" dirty="0" smtClean="0"/>
              <a:t>2. Biodiversity and ecosystem losses </a:t>
            </a:r>
            <a:br>
              <a:rPr lang="en-US" dirty="0" smtClean="0"/>
            </a:br>
            <a:r>
              <a:rPr lang="en-US" dirty="0" smtClean="0"/>
              <a:t>3. Fisheries depletion </a:t>
            </a:r>
            <a:br>
              <a:rPr lang="en-US" dirty="0" smtClean="0"/>
            </a:br>
            <a:r>
              <a:rPr lang="en-US" dirty="0" smtClean="0"/>
              <a:t>4. Deforestation </a:t>
            </a:r>
            <a:br>
              <a:rPr lang="en-US" dirty="0" smtClean="0"/>
            </a:br>
            <a:r>
              <a:rPr lang="en-US" dirty="0" smtClean="0"/>
              <a:t>5. Water deficits </a:t>
            </a:r>
            <a:br>
              <a:rPr lang="en-US" dirty="0" smtClean="0"/>
            </a:br>
            <a:r>
              <a:rPr lang="en-US" dirty="0" smtClean="0"/>
              <a:t>6. Maritime safety and pollution</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 Global Problems: Sharing Our Humanity</a:t>
            </a:r>
            <a:endParaRPr lang="en-US" dirty="0"/>
          </a:p>
        </p:txBody>
      </p:sp>
      <p:sp>
        <p:nvSpPr>
          <p:cNvPr id="3" name="Content Placeholder 2"/>
          <p:cNvSpPr>
            <a:spLocks noGrp="1"/>
          </p:cNvSpPr>
          <p:nvPr>
            <p:ph sz="quarter" idx="1"/>
          </p:nvPr>
        </p:nvSpPr>
        <p:spPr/>
        <p:txBody>
          <a:bodyPr/>
          <a:lstStyle/>
          <a:p>
            <a:r>
              <a:rPr lang="en-US" b="1" dirty="0" smtClean="0"/>
              <a:t>Sharing our humanity: Issues requiring a global commitment </a:t>
            </a:r>
            <a:br>
              <a:rPr lang="en-US" b="1" dirty="0" smtClean="0"/>
            </a:br>
            <a:r>
              <a:rPr lang="en-US" dirty="0" smtClean="0"/>
              <a:t>7. Massive step-up in the fight against poverty </a:t>
            </a:r>
            <a:br>
              <a:rPr lang="en-US" dirty="0" smtClean="0"/>
            </a:br>
            <a:r>
              <a:rPr lang="en-US" dirty="0" smtClean="0"/>
              <a:t>8. Peacekeeping, conflict prevention, combating terrorism </a:t>
            </a:r>
            <a:br>
              <a:rPr lang="en-US" dirty="0" smtClean="0"/>
            </a:br>
            <a:r>
              <a:rPr lang="en-US" dirty="0" smtClean="0"/>
              <a:t>9. Education for all </a:t>
            </a:r>
            <a:br>
              <a:rPr lang="en-US" dirty="0" smtClean="0"/>
            </a:br>
            <a:r>
              <a:rPr lang="en-US" dirty="0" smtClean="0"/>
              <a:t>10. Global infectious diseases </a:t>
            </a:r>
            <a:br>
              <a:rPr lang="en-US" dirty="0" smtClean="0"/>
            </a:br>
            <a:r>
              <a:rPr lang="en-US" dirty="0" smtClean="0"/>
              <a:t>11. Digital Divide </a:t>
            </a:r>
            <a:br>
              <a:rPr lang="en-US" dirty="0" smtClean="0"/>
            </a:br>
            <a:r>
              <a:rPr lang="en-US" dirty="0" smtClean="0"/>
              <a:t>12. Natural disaster prevention and mitigation</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 Global Problems: Sharing Our Rulebook</a:t>
            </a:r>
            <a:endParaRPr lang="en-US" dirty="0"/>
          </a:p>
        </p:txBody>
      </p:sp>
      <p:sp>
        <p:nvSpPr>
          <p:cNvPr id="3" name="Content Placeholder 2"/>
          <p:cNvSpPr>
            <a:spLocks noGrp="1"/>
          </p:cNvSpPr>
          <p:nvPr>
            <p:ph sz="quarter" idx="1"/>
          </p:nvPr>
        </p:nvSpPr>
        <p:spPr/>
        <p:txBody>
          <a:bodyPr/>
          <a:lstStyle/>
          <a:p>
            <a:r>
              <a:rPr lang="en-US" b="1" dirty="0" smtClean="0"/>
              <a:t>Sharing our rulebook: Issues needing a global regulatory approach </a:t>
            </a:r>
            <a:br>
              <a:rPr lang="en-US" b="1" dirty="0" smtClean="0"/>
            </a:br>
            <a:r>
              <a:rPr lang="en-US" dirty="0" smtClean="0"/>
              <a:t>13. Reinventing taxation for the 21st century </a:t>
            </a:r>
            <a:br>
              <a:rPr lang="en-US" dirty="0" smtClean="0"/>
            </a:br>
            <a:r>
              <a:rPr lang="en-US" dirty="0" smtClean="0"/>
              <a:t>14. Biotechnology rules </a:t>
            </a:r>
            <a:br>
              <a:rPr lang="en-US" dirty="0" smtClean="0"/>
            </a:br>
            <a:r>
              <a:rPr lang="en-US" dirty="0" smtClean="0"/>
              <a:t>15. Global financial architecture </a:t>
            </a:r>
            <a:br>
              <a:rPr lang="en-US" dirty="0" smtClean="0"/>
            </a:br>
            <a:r>
              <a:rPr lang="en-US" dirty="0" smtClean="0"/>
              <a:t>16. Illegal drugs </a:t>
            </a:r>
            <a:br>
              <a:rPr lang="en-US" dirty="0" smtClean="0"/>
            </a:br>
            <a:r>
              <a:rPr lang="en-US" dirty="0" smtClean="0"/>
              <a:t>17. Trade, investment, and competition rules </a:t>
            </a:r>
            <a:br>
              <a:rPr lang="en-US" dirty="0" smtClean="0"/>
            </a:br>
            <a:r>
              <a:rPr lang="en-US" dirty="0" smtClean="0"/>
              <a:t>18. Intellectual property rights </a:t>
            </a:r>
            <a:br>
              <a:rPr lang="en-US" dirty="0" smtClean="0"/>
            </a:br>
            <a:r>
              <a:rPr lang="en-US" dirty="0" smtClean="0"/>
              <a:t>19. E-commerce rules </a:t>
            </a:r>
            <a:br>
              <a:rPr lang="en-US" dirty="0" smtClean="0"/>
            </a:br>
            <a:r>
              <a:rPr lang="en-US" dirty="0" smtClean="0"/>
              <a:t>20. International labor and migration rules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Infectious Disease</a:t>
            </a:r>
            <a:endParaRPr lang="en-US" dirty="0"/>
          </a:p>
        </p:txBody>
      </p:sp>
      <p:sp>
        <p:nvSpPr>
          <p:cNvPr id="3" name="Content Placeholder 2"/>
          <p:cNvSpPr>
            <a:spLocks noGrp="1"/>
          </p:cNvSpPr>
          <p:nvPr>
            <p:ph sz="quarter" idx="1"/>
          </p:nvPr>
        </p:nvSpPr>
        <p:spPr/>
        <p:txBody>
          <a:bodyPr/>
          <a:lstStyle/>
          <a:p>
            <a:r>
              <a:rPr lang="en-US" dirty="0" smtClean="0"/>
              <a:t>AIDS, malaria, tuberculosis, pneumonia, diarrhea, and measles now kill 13 million people a year</a:t>
            </a:r>
          </a:p>
          <a:p>
            <a:pPr lvl="1"/>
            <a:r>
              <a:rPr lang="en-US" dirty="0" smtClean="0"/>
              <a:t>40 million people suffer from AIDS</a:t>
            </a:r>
          </a:p>
          <a:p>
            <a:pPr lvl="1"/>
            <a:r>
              <a:rPr lang="en-US" dirty="0" smtClean="0"/>
              <a:t>95% are in developing countries</a:t>
            </a:r>
          </a:p>
          <a:p>
            <a:pPr lvl="1"/>
            <a:r>
              <a:rPr lang="en-US" dirty="0" smtClean="0"/>
              <a:t>28 million in Africa</a:t>
            </a:r>
          </a:p>
          <a:p>
            <a:pPr lvl="1"/>
            <a:r>
              <a:rPr lang="en-US" dirty="0" smtClean="0"/>
              <a:t>Every day, 15,000 get infected, mostly between 15-24</a:t>
            </a:r>
          </a:p>
          <a:p>
            <a:pPr lvl="1"/>
            <a:r>
              <a:rPr lang="en-US" dirty="0" smtClean="0"/>
              <a:t>Has slowed in Africa</a:t>
            </a:r>
          </a:p>
          <a:p>
            <a:pPr lvl="1"/>
            <a:r>
              <a:rPr lang="en-US" dirty="0" smtClean="0"/>
              <a:t>Accelerated in India, Russia, the Caribbean, and China.</a:t>
            </a:r>
          </a:p>
          <a:p>
            <a:pPr lvl="1"/>
            <a:r>
              <a:rPr lang="en-US" dirty="0" smtClean="0"/>
              <a:t>Affects economy, education and workforce</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Infectious Disease</a:t>
            </a:r>
            <a:endParaRPr lang="en-US" dirty="0"/>
          </a:p>
        </p:txBody>
      </p:sp>
      <p:sp>
        <p:nvSpPr>
          <p:cNvPr id="3" name="Content Placeholder 2"/>
          <p:cNvSpPr>
            <a:spLocks noGrp="1"/>
          </p:cNvSpPr>
          <p:nvPr>
            <p:ph sz="quarter" idx="1"/>
          </p:nvPr>
        </p:nvSpPr>
        <p:spPr/>
        <p:txBody>
          <a:bodyPr/>
          <a:lstStyle/>
          <a:p>
            <a:r>
              <a:rPr lang="en-US" dirty="0" smtClean="0"/>
              <a:t>Malaria</a:t>
            </a:r>
          </a:p>
          <a:p>
            <a:pPr lvl="1"/>
            <a:r>
              <a:rPr lang="en-US" dirty="0" smtClean="0"/>
              <a:t>Caused by a mosquito-borne parasite</a:t>
            </a:r>
          </a:p>
          <a:p>
            <a:pPr lvl="1"/>
            <a:r>
              <a:rPr lang="en-US" dirty="0" smtClean="0"/>
              <a:t>Preventable</a:t>
            </a:r>
          </a:p>
          <a:p>
            <a:pPr lvl="1"/>
            <a:r>
              <a:rPr lang="en-US" dirty="0" smtClean="0"/>
              <a:t>300-500 clinical cases a year</a:t>
            </a:r>
          </a:p>
          <a:p>
            <a:pPr lvl="1"/>
            <a:r>
              <a:rPr lang="en-US" dirty="0" smtClean="0"/>
              <a:t>90% in sub-Saharan Africa</a:t>
            </a:r>
          </a:p>
          <a:p>
            <a:pPr lvl="1"/>
            <a:r>
              <a:rPr lang="en-US" dirty="0" smtClean="0"/>
              <a:t>One million people die from it each year</a:t>
            </a:r>
          </a:p>
          <a:p>
            <a:pPr lvl="1"/>
            <a:r>
              <a:rPr lang="en-US" dirty="0" smtClean="0"/>
              <a:t>Without malaria, Africa’s GDP would be $100 billion higher</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Infectious Disease</a:t>
            </a:r>
            <a:endParaRPr lang="en-US" dirty="0"/>
          </a:p>
        </p:txBody>
      </p:sp>
      <p:sp>
        <p:nvSpPr>
          <p:cNvPr id="3" name="Content Placeholder 2"/>
          <p:cNvSpPr>
            <a:spLocks noGrp="1"/>
          </p:cNvSpPr>
          <p:nvPr>
            <p:ph sz="quarter" idx="1"/>
          </p:nvPr>
        </p:nvSpPr>
        <p:spPr/>
        <p:txBody>
          <a:bodyPr/>
          <a:lstStyle/>
          <a:p>
            <a:r>
              <a:rPr lang="en-US" dirty="0" smtClean="0"/>
              <a:t>Tuberculosis</a:t>
            </a:r>
          </a:p>
          <a:p>
            <a:pPr lvl="1"/>
            <a:r>
              <a:rPr lang="en-US" dirty="0" smtClean="0"/>
              <a:t>Caused by bacteria spread mostly by already infected people’s coughing</a:t>
            </a:r>
          </a:p>
          <a:p>
            <a:pPr lvl="1"/>
            <a:r>
              <a:rPr lang="en-US" dirty="0" smtClean="0"/>
              <a:t>8-10 million new cases of TB a year</a:t>
            </a:r>
          </a:p>
          <a:p>
            <a:pPr lvl="1"/>
            <a:r>
              <a:rPr lang="en-US" dirty="0" smtClean="0"/>
              <a:t>Major increase in African populations heavily affected by AIDS</a:t>
            </a:r>
          </a:p>
          <a:p>
            <a:pPr lvl="1"/>
            <a:r>
              <a:rPr lang="en-US" dirty="0" smtClean="0"/>
              <a:t>Greatest burden in Asia</a:t>
            </a:r>
          </a:p>
          <a:p>
            <a:pPr lvl="1"/>
            <a:r>
              <a:rPr lang="en-US" dirty="0" smtClean="0"/>
              <a:t>2 million people die from it each year</a:t>
            </a:r>
          </a:p>
          <a:p>
            <a:pPr lvl="1"/>
            <a:r>
              <a:rPr lang="en-US" dirty="0" smtClean="0"/>
              <a:t>Costs the world $12 billion a year in lost income</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Proposed Agenda for Global Action</a:t>
            </a:r>
            <a:endParaRPr lang="en-US" dirty="0"/>
          </a:p>
        </p:txBody>
      </p:sp>
      <p:sp>
        <p:nvSpPr>
          <p:cNvPr id="3" name="Content Placeholder 2"/>
          <p:cNvSpPr>
            <a:spLocks noGrp="1"/>
          </p:cNvSpPr>
          <p:nvPr>
            <p:ph sz="quarter" idx="1"/>
          </p:nvPr>
        </p:nvSpPr>
        <p:spPr/>
        <p:txBody>
          <a:bodyPr>
            <a:normAutofit fontScale="92500" lnSpcReduction="10000"/>
          </a:bodyPr>
          <a:lstStyle/>
          <a:p>
            <a:pPr marL="514350" indent="-514350">
              <a:buFont typeface="+mj-lt"/>
              <a:buAutoNum type="arabicPeriod"/>
            </a:pPr>
            <a:r>
              <a:rPr lang="en-US" dirty="0" smtClean="0"/>
              <a:t>Strengthen health systems in many developing countries</a:t>
            </a:r>
          </a:p>
          <a:p>
            <a:pPr marL="514350" indent="-514350">
              <a:buFont typeface="+mj-lt"/>
              <a:buAutoNum type="arabicPeriod"/>
            </a:pPr>
            <a:r>
              <a:rPr lang="en-US" dirty="0" smtClean="0"/>
              <a:t>Special emergency funds to prevent and treat the three major infectious diseases</a:t>
            </a:r>
          </a:p>
          <a:p>
            <a:pPr marL="514350" indent="-514350">
              <a:buFont typeface="+mj-lt"/>
              <a:buAutoNum type="arabicPeriod"/>
            </a:pPr>
            <a:r>
              <a:rPr lang="en-US" dirty="0" smtClean="0"/>
              <a:t>Give laboratories bigger incentive to develop products</a:t>
            </a:r>
          </a:p>
          <a:p>
            <a:pPr marL="514350" indent="-514350">
              <a:buFont typeface="+mj-lt"/>
              <a:buAutoNum type="arabicPeriod"/>
            </a:pPr>
            <a:r>
              <a:rPr lang="en-US" dirty="0" smtClean="0"/>
              <a:t>Create tax incentives in rich countries to encourage development and clinical testing of products</a:t>
            </a:r>
          </a:p>
          <a:p>
            <a:pPr marL="514350" indent="-514350">
              <a:buFont typeface="+mj-lt"/>
              <a:buAutoNum type="arabicPeriod"/>
            </a:pPr>
            <a:r>
              <a:rPr lang="en-US" dirty="0" smtClean="0"/>
              <a:t>Develop a tiered drug-pricing system to make drugs both affordable and profitable</a:t>
            </a:r>
          </a:p>
          <a:p>
            <a:pPr marL="514350" indent="-514350">
              <a:buFont typeface="+mj-lt"/>
              <a:buAutoNum type="arabicPeriod"/>
            </a:pPr>
            <a:r>
              <a:rPr lang="en-US" dirty="0" smtClean="0"/>
              <a:t>Construct a global public health approach that focuses on the good of the global public</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20/20 Guidelines</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Do further research on the chosen topic.  Look for inconsistencies or categorical statements made by different theorists and scientists.</a:t>
            </a:r>
          </a:p>
          <a:p>
            <a:r>
              <a:rPr lang="en-US" dirty="0" smtClean="0"/>
              <a:t>Develop a proposal which identifies the problem, both perceived and real and which includes those things which might prove to be challenges.  This must be a clearly defined research purpose or question that resonates well with both teams, that is feasible in terms of resources, and defines a local problem which is a good fit with the global concern.</a:t>
            </a:r>
          </a:p>
          <a:p>
            <a:r>
              <a:rPr lang="en-US" dirty="0" smtClean="0"/>
              <a:t>Produce as many ideas as possible over a period of several days, keeping the lines of communication open so that there is an incubation period.</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20/20  Guidelines</a:t>
            </a:r>
            <a:endParaRPr lang="en-US" dirty="0"/>
          </a:p>
        </p:txBody>
      </p:sp>
      <p:sp>
        <p:nvSpPr>
          <p:cNvPr id="3" name="Content Placeholder 2"/>
          <p:cNvSpPr>
            <a:spLocks noGrp="1"/>
          </p:cNvSpPr>
          <p:nvPr>
            <p:ph sz="quarter" idx="1"/>
          </p:nvPr>
        </p:nvSpPr>
        <p:spPr/>
        <p:txBody>
          <a:bodyPr>
            <a:normAutofit/>
          </a:bodyPr>
          <a:lstStyle/>
          <a:p>
            <a:r>
              <a:rPr lang="en-US" dirty="0" smtClean="0"/>
              <a:t>Generate and select criteria to evaluate solution ideas.</a:t>
            </a:r>
          </a:p>
          <a:p>
            <a:r>
              <a:rPr lang="en-US" dirty="0" smtClean="0"/>
              <a:t>Weigh the action ideas, using criteria to analyze and evaluate the most promising idea.</a:t>
            </a:r>
          </a:p>
          <a:p>
            <a:r>
              <a:rPr lang="en-US" dirty="0" smtClean="0"/>
              <a:t>Create your plan of action which should be based on combining and elaborating on the higher rated ideas. For a pilot project we understand that solutions can't be implemented but there must be an implemental plan and evidence must be given by both schools that this will be continued beyond the submission date.</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20/20 Guidelines</a:t>
            </a:r>
            <a:endParaRPr lang="en-US" dirty="0"/>
          </a:p>
        </p:txBody>
      </p:sp>
      <p:sp>
        <p:nvSpPr>
          <p:cNvPr id="3" name="Content Placeholder 2"/>
          <p:cNvSpPr>
            <a:spLocks noGrp="1"/>
          </p:cNvSpPr>
          <p:nvPr>
            <p:ph sz="quarter" idx="1"/>
          </p:nvPr>
        </p:nvSpPr>
        <p:spPr/>
        <p:txBody>
          <a:bodyPr>
            <a:normAutofit fontScale="92500"/>
          </a:bodyPr>
          <a:lstStyle/>
          <a:p>
            <a:r>
              <a:rPr lang="en-US" dirty="0" smtClean="0"/>
              <a:t>Create a website in collaboration with your partner school to present your solutions.  In addition to a website, schools can choose to create supporting materials and programs such as PowerPoint presentations, posters, plays, scripts, journal entries, photographs, etc</a:t>
            </a:r>
            <a:r>
              <a:rPr lang="en-US" dirty="0" smtClean="0"/>
              <a:t>.</a:t>
            </a:r>
          </a:p>
          <a:p>
            <a:r>
              <a:rPr lang="en-US" dirty="0" smtClean="0"/>
              <a:t>Send your photographs, reports, PowerPoint presentations and other materials to NAIS.  Those participating in Term One should submit these materials in </a:t>
            </a:r>
            <a:r>
              <a:rPr lang="en-US" b="1" dirty="0" smtClean="0"/>
              <a:t>January 2012</a:t>
            </a:r>
            <a:r>
              <a:rPr lang="en-US" dirty="0" smtClean="0"/>
              <a:t> and those participating in Term Two should submit their materials in </a:t>
            </a:r>
            <a:r>
              <a:rPr lang="en-US" b="1" dirty="0" smtClean="0"/>
              <a:t>April 2012</a:t>
            </a:r>
            <a:r>
              <a:rPr lang="en-US" dirty="0" smtClean="0"/>
              <a:t>.</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Involvement</a:t>
            </a:r>
            <a:endParaRPr lang="en-US" dirty="0"/>
          </a:p>
        </p:txBody>
      </p:sp>
      <p:sp>
        <p:nvSpPr>
          <p:cNvPr id="3" name="Content Placeholder 2"/>
          <p:cNvSpPr>
            <a:spLocks noGrp="1"/>
          </p:cNvSpPr>
          <p:nvPr>
            <p:ph sz="quarter" idx="1"/>
          </p:nvPr>
        </p:nvSpPr>
        <p:spPr>
          <a:xfrm>
            <a:off x="457200" y="1600200"/>
            <a:ext cx="8534400" cy="4525963"/>
          </a:xfrm>
        </p:spPr>
        <p:txBody>
          <a:bodyPr>
            <a:normAutofit/>
          </a:bodyPr>
          <a:lstStyle/>
          <a:p>
            <a:r>
              <a:rPr lang="en-US" sz="2800" dirty="0" smtClean="0"/>
              <a:t>Need to set up </a:t>
            </a:r>
            <a:r>
              <a:rPr lang="en-US" sz="2800" dirty="0" err="1" smtClean="0"/>
              <a:t>TakingItGlobal</a:t>
            </a:r>
            <a:r>
              <a:rPr lang="en-US" sz="2800" dirty="0" smtClean="0"/>
              <a:t> accounts</a:t>
            </a:r>
          </a:p>
          <a:p>
            <a:pPr lvl="1"/>
            <a:r>
              <a:rPr lang="en-US" sz="2300" dirty="0" smtClean="0">
                <a:hlinkClick r:id="rId2"/>
              </a:rPr>
              <a:t>http://</a:t>
            </a:r>
            <a:r>
              <a:rPr lang="en-US" sz="2300" dirty="0" smtClean="0">
                <a:hlinkClick r:id="rId2"/>
              </a:rPr>
              <a:t>www.tigweb.org/tiged/</a:t>
            </a:r>
            <a:endParaRPr lang="en-US" sz="2300" dirty="0" smtClean="0"/>
          </a:p>
          <a:p>
            <a:r>
              <a:rPr lang="en-US" sz="2800" dirty="0" smtClean="0">
                <a:hlinkClick r:id="rId3"/>
              </a:rPr>
              <a:t>http://mmiprep.tiged.org/biotechnology/register/</a:t>
            </a:r>
            <a:endParaRPr lang="en-US" sz="2800" dirty="0" smtClean="0"/>
          </a:p>
          <a:p>
            <a:pPr lvl="1"/>
            <a:r>
              <a:rPr lang="en-US" sz="2300" dirty="0" smtClean="0"/>
              <a:t>Student registration code: NAIS2020</a:t>
            </a:r>
          </a:p>
          <a:p>
            <a:pPr>
              <a:buNone/>
            </a:pPr>
            <a:endParaRPr lang="en-US" sz="28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Points of Collaboration</a:t>
            </a:r>
            <a:endParaRPr lang="en-US" dirty="0"/>
          </a:p>
        </p:txBody>
      </p:sp>
      <p:sp>
        <p:nvSpPr>
          <p:cNvPr id="3" name="Content Placeholder 2"/>
          <p:cNvSpPr>
            <a:spLocks noGrp="1"/>
          </p:cNvSpPr>
          <p:nvPr>
            <p:ph sz="quarter" idx="1"/>
          </p:nvPr>
        </p:nvSpPr>
        <p:spPr/>
        <p:txBody>
          <a:bodyPr>
            <a:normAutofit/>
          </a:bodyPr>
          <a:lstStyle/>
          <a:p>
            <a:r>
              <a:rPr lang="en-US" dirty="0" smtClean="0"/>
              <a:t>The points at which collaboration must occur and be documented:</a:t>
            </a:r>
          </a:p>
          <a:p>
            <a:pPr lvl="1"/>
            <a:r>
              <a:rPr lang="en-US" dirty="0" smtClean="0"/>
              <a:t>Sharing perspectives</a:t>
            </a:r>
          </a:p>
          <a:p>
            <a:pPr lvl="1"/>
            <a:r>
              <a:rPr lang="en-US" dirty="0" smtClean="0"/>
              <a:t>Defining and clarifying the issue</a:t>
            </a:r>
          </a:p>
          <a:p>
            <a:pPr lvl="1"/>
            <a:r>
              <a:rPr lang="en-US" dirty="0" smtClean="0"/>
              <a:t>Identifying interests</a:t>
            </a:r>
          </a:p>
          <a:p>
            <a:pPr lvl="1"/>
            <a:r>
              <a:rPr lang="en-US" dirty="0" smtClean="0"/>
              <a:t>Generating ideas</a:t>
            </a:r>
          </a:p>
          <a:p>
            <a:pPr lvl="1"/>
            <a:r>
              <a:rPr lang="en-US" dirty="0" smtClean="0"/>
              <a:t>Developing criteria for deciding on a plan</a:t>
            </a:r>
          </a:p>
          <a:p>
            <a:pPr lvl="1"/>
            <a:r>
              <a:rPr lang="en-US" dirty="0" smtClean="0"/>
              <a:t>Evaluating options</a:t>
            </a:r>
          </a:p>
          <a:p>
            <a:pPr lvl="1"/>
            <a:r>
              <a:rPr lang="en-US" dirty="0" smtClean="0"/>
              <a:t>Developing plan</a:t>
            </a:r>
          </a:p>
          <a:p>
            <a:pPr lvl="1"/>
            <a:r>
              <a:rPr lang="en-US" dirty="0" smtClean="0"/>
              <a:t>Sharing implementation strategies</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87</TotalTime>
  <Words>530</Words>
  <Application>Microsoft Office PowerPoint</Application>
  <PresentationFormat>On-screen Show (4:3)</PresentationFormat>
  <Paragraphs>89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Civic</vt:lpstr>
      <vt:lpstr>Challenge 20/20</vt:lpstr>
      <vt:lpstr>Basis for Challenge 20/20</vt:lpstr>
      <vt:lpstr>The Two Big Forces</vt:lpstr>
      <vt:lpstr>Demographic Explosion and Unprecedented Stresses</vt:lpstr>
      <vt:lpstr>20 Global Problems: Sharing Our Planet</vt:lpstr>
      <vt:lpstr>20 Global Problems: Sharing Our Humanity</vt:lpstr>
      <vt:lpstr>20 Global Problems: Sharing Our Rulebook</vt:lpstr>
      <vt:lpstr>Global Infectious Disease</vt:lpstr>
      <vt:lpstr>Global Infectious Disease</vt:lpstr>
      <vt:lpstr>Global Infectious Disease</vt:lpstr>
      <vt:lpstr>Proposed Agenda for Global Action</vt:lpstr>
      <vt:lpstr>Challenge 20/20 Guidelines</vt:lpstr>
      <vt:lpstr>Challenge 20/20  Guidelines</vt:lpstr>
      <vt:lpstr>Challenge 20/20 Guidelines</vt:lpstr>
      <vt:lpstr>Student Involvement</vt:lpstr>
      <vt:lpstr>Points of Collaboration</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Challenge 20/20</dc:title>
  <dc:creator>Laura Petro</dc:creator>
  <cp:lastModifiedBy>Laura Petro</cp:lastModifiedBy>
  <cp:revision>9</cp:revision>
  <dcterms:created xsi:type="dcterms:W3CDTF">2011-10-25T00:41:36Z</dcterms:created>
  <dcterms:modified xsi:type="dcterms:W3CDTF">2011-10-25T02:09:22Z</dcterms:modified>
</cp:coreProperties>
</file>